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6" r:id="rId2"/>
    <p:sldId id="291" r:id="rId3"/>
    <p:sldId id="288" r:id="rId4"/>
    <p:sldId id="289" r:id="rId5"/>
    <p:sldId id="290" r:id="rId6"/>
    <p:sldId id="258" r:id="rId7"/>
    <p:sldId id="264" r:id="rId8"/>
    <p:sldId id="265" r:id="rId9"/>
    <p:sldId id="261" r:id="rId10"/>
    <p:sldId id="262" r:id="rId11"/>
    <p:sldId id="266" r:id="rId12"/>
    <p:sldId id="292" r:id="rId13"/>
    <p:sldId id="285" r:id="rId14"/>
    <p:sldId id="263" r:id="rId15"/>
    <p:sldId id="270" r:id="rId16"/>
    <p:sldId id="271" r:id="rId17"/>
    <p:sldId id="272" r:id="rId18"/>
    <p:sldId id="273" r:id="rId19"/>
    <p:sldId id="274" r:id="rId20"/>
    <p:sldId id="276" r:id="rId21"/>
    <p:sldId id="277" r:id="rId22"/>
    <p:sldId id="278" r:id="rId23"/>
    <p:sldId id="279" r:id="rId24"/>
    <p:sldId id="280" r:id="rId25"/>
    <p:sldId id="284" r:id="rId26"/>
    <p:sldId id="275" r:id="rId27"/>
    <p:sldId id="283" r:id="rId28"/>
    <p:sldId id="282" r:id="rId29"/>
    <p:sldId id="293" r:id="rId30"/>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420"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55BF830F-4D1B-4325-9AA8-555DEBB5B528}" type="datetimeFigureOut">
              <a:rPr lang="ja-JP" altLang="en-US"/>
              <a:pPr>
                <a:defRPr/>
              </a:pPr>
              <a:t>2010/6/2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326BA53-D9DE-4DF8-BD46-F64E3D6D516B}" type="slidenum">
              <a:rPr lang="ja-JP" altLang="en-US"/>
              <a:pPr>
                <a:defRPr/>
              </a:pPr>
              <a:t>&lt;#&gt;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1A6557DE-075E-46BC-BC0E-613021B25C1C}" type="datetimeFigureOut">
              <a:rPr lang="ja-JP" altLang="en-US"/>
              <a:pPr>
                <a:defRPr/>
              </a:pPr>
              <a:t>2010/6/2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6A0D52D0-9115-4BB7-B072-E31FE47F0DC6}" type="slidenum">
              <a:rPr lang="ja-JP" altLang="en-US"/>
              <a:pPr>
                <a:defRPr/>
              </a:pPr>
              <a:t>&lt;#&gt;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BD794EB7-56CB-44AD-A2DB-117BC2EED865}" type="datetimeFigureOut">
              <a:rPr lang="ja-JP" altLang="en-US"/>
              <a:pPr>
                <a:defRPr/>
              </a:pPr>
              <a:t>2010/6/2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BBFA161-5F92-4ECB-9EA9-79E087FA7F35}" type="slidenum">
              <a:rPr lang="ja-JP" altLang="en-US"/>
              <a:pPr>
                <a:defRPr/>
              </a:pPr>
              <a:t>&lt;#&gt;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BCAA597B-9864-448A-91D5-3F76E84CCA22}" type="datetimeFigureOut">
              <a:rPr lang="ja-JP" altLang="en-US"/>
              <a:pPr>
                <a:defRPr/>
              </a:pPr>
              <a:t>2010/6/2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01484F6-7E09-4B36-86CA-1FBB250EB185}" type="slidenum">
              <a:rPr lang="ja-JP" altLang="en-US"/>
              <a:pPr>
                <a:defRPr/>
              </a:pPr>
              <a:t>&lt;#&gt;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F1FB7CD4-C9CD-4B8E-82D9-84510B55ADE3}" type="datetimeFigureOut">
              <a:rPr lang="ja-JP" altLang="en-US"/>
              <a:pPr>
                <a:defRPr/>
              </a:pPr>
              <a:t>2010/6/2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8FF052A-6EC5-4D0F-8235-2247261041D0}" type="slidenum">
              <a:rPr lang="ja-JP" altLang="en-US"/>
              <a:pPr>
                <a:defRPr/>
              </a:pPr>
              <a:t>&lt;#&gt;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8038DEBC-8A11-42CD-8DCD-BEC342673EC0}" type="datetimeFigureOut">
              <a:rPr lang="ja-JP" altLang="en-US"/>
              <a:pPr>
                <a:defRPr/>
              </a:pPr>
              <a:t>2010/6/2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F8819C79-6DFB-487B-8E7F-D9599DD197F5}" type="slidenum">
              <a:rPr lang="ja-JP" altLang="en-US"/>
              <a:pPr>
                <a:defRPr/>
              </a:pPr>
              <a:t>&lt;#&gt;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C2E8D3F8-1510-4138-9C06-411C352C031E}" type="datetimeFigureOut">
              <a:rPr lang="ja-JP" altLang="en-US"/>
              <a:pPr>
                <a:defRPr/>
              </a:pPr>
              <a:t>2010/6/2</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E95F9E4F-4CFB-4C45-B20B-DFCB26CE98E3}" type="slidenum">
              <a:rPr lang="ja-JP" altLang="en-US"/>
              <a:pPr>
                <a:defRPr/>
              </a:pPr>
              <a:t>&lt;#&gt;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28650492-132F-4B12-9A2E-03359F773F15}" type="datetimeFigureOut">
              <a:rPr lang="ja-JP" altLang="en-US"/>
              <a:pPr>
                <a:defRPr/>
              </a:pPr>
              <a:t>2010/6/2</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D30E6CAA-E894-40E9-9054-8B243BB319BF}" type="slidenum">
              <a:rPr lang="ja-JP" altLang="en-US"/>
              <a:pPr>
                <a:defRPr/>
              </a:pPr>
              <a:t>&lt;#&gt;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65AE20D8-4E0E-4EDE-8849-348169CB64F4}" type="datetimeFigureOut">
              <a:rPr lang="ja-JP" altLang="en-US"/>
              <a:pPr>
                <a:defRPr/>
              </a:pPr>
              <a:t>2010/6/2</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80F0FADE-0661-4C20-93AA-EC2A203825C9}" type="slidenum">
              <a:rPr lang="ja-JP" altLang="en-US"/>
              <a:pPr>
                <a:defRPr/>
              </a:pPr>
              <a:t>&lt;#&gt;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AFD8FB15-BD58-4C16-A278-1CAAE2CBBFB5}" type="datetimeFigureOut">
              <a:rPr lang="ja-JP" altLang="en-US"/>
              <a:pPr>
                <a:defRPr/>
              </a:pPr>
              <a:t>2010/6/2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A2AEA99F-B618-4573-9B44-F6D0828C0F8E}" type="slidenum">
              <a:rPr lang="ja-JP" altLang="en-US"/>
              <a:pPr>
                <a:defRPr/>
              </a:pPr>
              <a:t>&lt;#&gt;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EAB6B948-BCF8-42BD-836A-7F1998BADC0D}" type="datetimeFigureOut">
              <a:rPr lang="ja-JP" altLang="en-US"/>
              <a:pPr>
                <a:defRPr/>
              </a:pPr>
              <a:t>2010/6/2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F93CA96-F9EB-4F0C-8495-00D52EAE86E8}" type="slidenum">
              <a:rPr lang="ja-JP" altLang="en-US"/>
              <a:pPr>
                <a:defRPr/>
              </a:pPr>
              <a:t>&lt;#&gt;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767C56B7-6420-4751-864A-2140B0AF5171}" type="datetimeFigureOut">
              <a:rPr lang="ja-JP" altLang="en-US"/>
              <a:pPr>
                <a:defRPr/>
              </a:pPr>
              <a:t>2010/6/2</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790E1D5E-ACCE-4765-9657-7EB9335DD77D}"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14313" y="214313"/>
            <a:ext cx="8715375" cy="6429375"/>
          </a:xfrm>
          <a:prstGeom prst="rect">
            <a:avLst/>
          </a:prstGeom>
          <a:ln>
            <a:solidFill>
              <a:schemeClr val="bg1">
                <a:lumMod val="95000"/>
              </a:schemeClr>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ja-JP" altLang="en-US"/>
          </a:p>
        </p:txBody>
      </p:sp>
      <p:sp>
        <p:nvSpPr>
          <p:cNvPr id="13314" name="テキスト ボックス 3"/>
          <p:cNvSpPr txBox="1">
            <a:spLocks noChangeArrowheads="1"/>
          </p:cNvSpPr>
          <p:nvPr/>
        </p:nvSpPr>
        <p:spPr bwMode="auto">
          <a:xfrm>
            <a:off x="1643063" y="2800350"/>
            <a:ext cx="5508625" cy="1200150"/>
          </a:xfrm>
          <a:prstGeom prst="rect">
            <a:avLst/>
          </a:prstGeom>
          <a:noFill/>
          <a:ln w="9525">
            <a:noFill/>
            <a:miter lim="800000"/>
            <a:headEnd/>
            <a:tailEnd/>
          </a:ln>
        </p:spPr>
        <p:txBody>
          <a:bodyPr wrap="none">
            <a:spAutoFit/>
          </a:bodyPr>
          <a:lstStyle/>
          <a:p>
            <a:r>
              <a:rPr lang="ja-JP" altLang="en-US" sz="7200">
                <a:latin typeface="Calibri" pitchFamily="34" charset="0"/>
              </a:rPr>
              <a:t>●で創る絵本</a:t>
            </a:r>
          </a:p>
        </p:txBody>
      </p:sp>
      <p:sp>
        <p:nvSpPr>
          <p:cNvPr id="13315" name="テキスト ボックス 6"/>
          <p:cNvSpPr txBox="1">
            <a:spLocks noChangeArrowheads="1"/>
          </p:cNvSpPr>
          <p:nvPr/>
        </p:nvSpPr>
        <p:spPr bwMode="auto">
          <a:xfrm>
            <a:off x="857250" y="928688"/>
            <a:ext cx="1952625" cy="523875"/>
          </a:xfrm>
          <a:prstGeom prst="rect">
            <a:avLst/>
          </a:prstGeom>
          <a:noFill/>
          <a:ln w="9525">
            <a:noFill/>
            <a:miter lim="800000"/>
            <a:headEnd/>
            <a:tailEnd/>
          </a:ln>
        </p:spPr>
        <p:txBody>
          <a:bodyPr wrap="none">
            <a:spAutoFit/>
          </a:bodyPr>
          <a:lstStyle/>
          <a:p>
            <a:r>
              <a:rPr lang="ja-JP" altLang="en-US" sz="2800">
                <a:latin typeface="Calibri" pitchFamily="34" charset="0"/>
              </a:rPr>
              <a:t>実践その①</a:t>
            </a:r>
          </a:p>
        </p:txBody>
      </p:sp>
      <p:sp>
        <p:nvSpPr>
          <p:cNvPr id="13316" name="サブタイトル 2"/>
          <p:cNvSpPr txBox="1">
            <a:spLocks/>
          </p:cNvSpPr>
          <p:nvPr/>
        </p:nvSpPr>
        <p:spPr bwMode="auto">
          <a:xfrm>
            <a:off x="1428750" y="5572125"/>
            <a:ext cx="6400800" cy="566738"/>
          </a:xfrm>
          <a:prstGeom prst="rect">
            <a:avLst/>
          </a:prstGeom>
          <a:noFill/>
          <a:ln w="9525">
            <a:noFill/>
            <a:miter lim="800000"/>
            <a:headEnd/>
            <a:tailEnd/>
          </a:ln>
        </p:spPr>
        <p:txBody>
          <a:bodyPr/>
          <a:lstStyle/>
          <a:p>
            <a:pPr marL="342900" indent="-342900" algn="ctr">
              <a:spcBef>
                <a:spcPct val="20000"/>
              </a:spcBef>
            </a:pPr>
            <a:r>
              <a:rPr lang="ja-JP" altLang="en-US" sz="2400">
                <a:latin typeface="Calibri" pitchFamily="34" charset="0"/>
              </a:rPr>
              <a:t>実務表現</a:t>
            </a:r>
            <a:r>
              <a:rPr lang="en-US" altLang="ja-JP" sz="2400">
                <a:latin typeface="Calibri" pitchFamily="34" charset="0"/>
              </a:rPr>
              <a:t>2010.6.2</a:t>
            </a:r>
            <a:endParaRPr lang="ja-JP" altLang="en-US" sz="2400">
              <a:latin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円/楕円 2"/>
          <p:cNvSpPr/>
          <p:nvPr/>
        </p:nvSpPr>
        <p:spPr>
          <a:xfrm>
            <a:off x="1143000" y="71438"/>
            <a:ext cx="2500313" cy="250031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 name="円/楕円 4"/>
          <p:cNvSpPr/>
          <p:nvPr/>
        </p:nvSpPr>
        <p:spPr>
          <a:xfrm>
            <a:off x="4143375" y="357188"/>
            <a:ext cx="1143000" cy="11430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 name="円/楕円 6"/>
          <p:cNvSpPr/>
          <p:nvPr/>
        </p:nvSpPr>
        <p:spPr>
          <a:xfrm>
            <a:off x="5500688" y="3857625"/>
            <a:ext cx="2357437" cy="235743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 name="円/楕円 7"/>
          <p:cNvSpPr/>
          <p:nvPr/>
        </p:nvSpPr>
        <p:spPr>
          <a:xfrm>
            <a:off x="5214938" y="3000375"/>
            <a:ext cx="214312" cy="214313"/>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 name="円/楕円 8"/>
          <p:cNvSpPr/>
          <p:nvPr/>
        </p:nvSpPr>
        <p:spPr>
          <a:xfrm>
            <a:off x="4714875" y="3571875"/>
            <a:ext cx="642938" cy="64293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 name="円/楕円 9"/>
          <p:cNvSpPr/>
          <p:nvPr/>
        </p:nvSpPr>
        <p:spPr>
          <a:xfrm>
            <a:off x="4929188" y="1928813"/>
            <a:ext cx="419100" cy="4191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1" name="円/楕円 10"/>
          <p:cNvSpPr/>
          <p:nvPr/>
        </p:nvSpPr>
        <p:spPr>
          <a:xfrm>
            <a:off x="3429000" y="2714625"/>
            <a:ext cx="419100" cy="4191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2" name="円/楕円 11"/>
          <p:cNvSpPr/>
          <p:nvPr/>
        </p:nvSpPr>
        <p:spPr>
          <a:xfrm>
            <a:off x="4429125" y="2500313"/>
            <a:ext cx="285750" cy="28575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3" name="円/楕円 12"/>
          <p:cNvSpPr/>
          <p:nvPr/>
        </p:nvSpPr>
        <p:spPr>
          <a:xfrm>
            <a:off x="6643688" y="3071813"/>
            <a:ext cx="419100" cy="4191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4" name="円/楕円 13"/>
          <p:cNvSpPr/>
          <p:nvPr/>
        </p:nvSpPr>
        <p:spPr>
          <a:xfrm>
            <a:off x="3714750" y="1857375"/>
            <a:ext cx="419100" cy="4191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 name="パイ 15"/>
          <p:cNvSpPr/>
          <p:nvPr/>
        </p:nvSpPr>
        <p:spPr>
          <a:xfrm>
            <a:off x="6878638" y="-2187575"/>
            <a:ext cx="4530725" cy="4375150"/>
          </a:xfrm>
          <a:prstGeom prst="pie">
            <a:avLst>
              <a:gd name="adj1" fmla="val 5386018"/>
              <a:gd name="adj2" fmla="val 10823760"/>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ja-JP" altLang="en-US">
              <a:solidFill>
                <a:schemeClr val="tx1"/>
              </a:solidFill>
            </a:endParaRPr>
          </a:p>
        </p:txBody>
      </p:sp>
      <p:sp>
        <p:nvSpPr>
          <p:cNvPr id="17" name="パイ 16"/>
          <p:cNvSpPr/>
          <p:nvPr/>
        </p:nvSpPr>
        <p:spPr>
          <a:xfrm rot="10800000">
            <a:off x="-4592638" y="2424113"/>
            <a:ext cx="9185276" cy="8867775"/>
          </a:xfrm>
          <a:prstGeom prst="pie">
            <a:avLst>
              <a:gd name="adj1" fmla="val 5386018"/>
              <a:gd name="adj2" fmla="val 10823760"/>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ja-JP" altLang="en-US">
              <a:solidFill>
                <a:schemeClr val="tx1"/>
              </a:solidFill>
            </a:endParaRPr>
          </a:p>
        </p:txBody>
      </p:sp>
      <p:sp>
        <p:nvSpPr>
          <p:cNvPr id="18" name="円/楕円 17"/>
          <p:cNvSpPr/>
          <p:nvPr/>
        </p:nvSpPr>
        <p:spPr>
          <a:xfrm>
            <a:off x="5786438" y="2357438"/>
            <a:ext cx="71437" cy="71437"/>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9" name="円/楕円 18"/>
          <p:cNvSpPr/>
          <p:nvPr/>
        </p:nvSpPr>
        <p:spPr>
          <a:xfrm>
            <a:off x="5929313" y="2571750"/>
            <a:ext cx="204787" cy="20478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0" name="円/楕円 19"/>
          <p:cNvSpPr/>
          <p:nvPr/>
        </p:nvSpPr>
        <p:spPr>
          <a:xfrm>
            <a:off x="6572250" y="2571750"/>
            <a:ext cx="71438" cy="7143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1" name="円/楕円 20"/>
          <p:cNvSpPr/>
          <p:nvPr/>
        </p:nvSpPr>
        <p:spPr>
          <a:xfrm>
            <a:off x="4357688" y="3286125"/>
            <a:ext cx="71437" cy="7143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2545" name="テキスト ボックス 21"/>
          <p:cNvSpPr txBox="1">
            <a:spLocks noChangeArrowheads="1"/>
          </p:cNvSpPr>
          <p:nvPr/>
        </p:nvSpPr>
        <p:spPr bwMode="auto">
          <a:xfrm>
            <a:off x="4786313" y="6345238"/>
            <a:ext cx="4071937" cy="369887"/>
          </a:xfrm>
          <a:prstGeom prst="rect">
            <a:avLst/>
          </a:prstGeom>
          <a:noFill/>
          <a:ln w="9525">
            <a:noFill/>
            <a:miter lim="800000"/>
            <a:headEnd/>
            <a:tailEnd/>
          </a:ln>
        </p:spPr>
        <p:txBody>
          <a:bodyPr>
            <a:spAutoFit/>
          </a:bodyPr>
          <a:lstStyle/>
          <a:p>
            <a:r>
              <a:rPr lang="en-US" altLang="ja-JP">
                <a:latin typeface="Calibri" pitchFamily="34" charset="0"/>
              </a:rPr>
              <a:t>※</a:t>
            </a:r>
            <a:r>
              <a:rPr lang="ja-JP" altLang="en-US">
                <a:latin typeface="Calibri" pitchFamily="34" charset="0"/>
              </a:rPr>
              <a:t>大きさに変化をつけて、奥行きをつくる</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428596" y="1142984"/>
            <a:ext cx="8072494" cy="5446657"/>
          </a:xfrm>
          <a:prstGeom prst="rect">
            <a:avLst/>
          </a:prstGeom>
          <a:noFill/>
        </p:spPr>
        <p:txBody>
          <a:bodyPr numCol="2" spcCol="288000">
            <a:spAutoFit/>
          </a:bodyPr>
          <a:lstStyle/>
          <a:p>
            <a:pPr fontAlgn="auto">
              <a:lnSpc>
                <a:spcPct val="150000"/>
              </a:lnSpc>
              <a:spcBef>
                <a:spcPts val="0"/>
              </a:spcBef>
              <a:spcAft>
                <a:spcPts val="0"/>
              </a:spcAft>
              <a:defRPr/>
            </a:pPr>
            <a:r>
              <a:rPr lang="ja-JP" altLang="en-US" sz="1400" u="sng" dirty="0">
                <a:latin typeface="+mn-lt"/>
                <a:ea typeface="+mn-ea"/>
              </a:rPr>
              <a:t>絵本とはいったいどんな構造と特質を持つメディアなのか。そしてそもそもなんのためのメディアなのか。言葉と絵との関係は</a:t>
            </a:r>
            <a:r>
              <a:rPr lang="ja-JP" altLang="en-US" sz="1400" dirty="0">
                <a:latin typeface="+mn-lt"/>
                <a:ea typeface="+mn-ea"/>
              </a:rPr>
              <a:t>──といった疑問に、若き絵本作家がエイゼンシュタインやらロラン・バルトやらまで引き合いに出しながら楽しく教えてくれる。</a:t>
            </a:r>
            <a:br>
              <a:rPr lang="ja-JP" altLang="en-US" sz="1400" dirty="0">
                <a:latin typeface="+mn-lt"/>
                <a:ea typeface="+mn-ea"/>
              </a:rPr>
            </a:br>
            <a:r>
              <a:rPr lang="ja-JP" altLang="en-US" sz="1400" dirty="0">
                <a:latin typeface="+mn-lt"/>
                <a:ea typeface="+mn-ea"/>
              </a:rPr>
              <a:t>　こうして見ると、絵本の世界はまだまだ人跡未踏の奥深い処女林であり、かつまた過激な可能性に満ちたメディアであることを知って、ちょっと驚かされる。</a:t>
            </a:r>
            <a:r>
              <a:rPr lang="ja-JP" altLang="en-US" sz="1400" b="1" dirty="0">
                <a:latin typeface="+mn-lt"/>
                <a:ea typeface="+mn-ea"/>
              </a:rPr>
              <a:t>（「ポパイ」</a:t>
            </a:r>
            <a:r>
              <a:rPr lang="en-US" altLang="ja-JP" sz="1400" b="1" dirty="0">
                <a:latin typeface="+mn-lt"/>
                <a:ea typeface="+mn-ea"/>
              </a:rPr>
              <a:t>‘89.1</a:t>
            </a:r>
            <a:r>
              <a:rPr lang="ja-JP" altLang="en-US" sz="1400" b="1" dirty="0">
                <a:latin typeface="+mn-lt"/>
                <a:ea typeface="+mn-ea"/>
              </a:rPr>
              <a:t>月号より）</a:t>
            </a:r>
            <a:r>
              <a:rPr lang="ja-JP" altLang="en-US" sz="1400" dirty="0">
                <a:latin typeface="+mn-lt"/>
                <a:ea typeface="+mn-ea"/>
              </a:rPr>
              <a:t/>
            </a:r>
            <a:br>
              <a:rPr lang="ja-JP" altLang="en-US" sz="1400" dirty="0">
                <a:latin typeface="+mn-lt"/>
                <a:ea typeface="+mn-ea"/>
              </a:rPr>
            </a:br>
            <a:r>
              <a:rPr lang="ja-JP" altLang="en-US" sz="1400" dirty="0">
                <a:latin typeface="+mn-lt"/>
                <a:ea typeface="+mn-ea"/>
              </a:rPr>
              <a:t/>
            </a:r>
            <a:br>
              <a:rPr lang="ja-JP" altLang="en-US" sz="1400" dirty="0">
                <a:latin typeface="+mn-lt"/>
                <a:ea typeface="+mn-ea"/>
              </a:rPr>
            </a:br>
            <a:r>
              <a:rPr lang="ja-JP" altLang="en-US" sz="1400" u="sng" dirty="0">
                <a:latin typeface="+mn-lt"/>
                <a:ea typeface="+mn-ea"/>
              </a:rPr>
              <a:t>私たちが行う表現は、つきつめていくと、自分より後に生きていく子どもたちへの語りかけだから、かんたんな絵本を例にとって、著者は語りかけの技術を磨くように呼びかける。</a:t>
            </a:r>
            <a:r>
              <a:rPr lang="ja-JP" altLang="en-US" sz="1400" dirty="0">
                <a:latin typeface="+mn-lt"/>
                <a:ea typeface="+mn-ea"/>
              </a:rPr>
              <a:t>（中略）最後のところで、著者が戦争体験の伝え方を例にあげているのが印象に残る。体験のある人がない人に語るとき、ごく個人的な思い出にひたって、</a:t>
            </a:r>
            <a:r>
              <a:rPr lang="ja-JP" altLang="en-US" sz="1400" u="sng" dirty="0">
                <a:latin typeface="+mn-lt"/>
                <a:ea typeface="+mn-ea"/>
              </a:rPr>
              <a:t>体験しない人はやっぱりダメね、というところに落ち着く</a:t>
            </a:r>
            <a:r>
              <a:rPr lang="ja-JP" altLang="en-US" sz="1400" dirty="0">
                <a:latin typeface="+mn-lt"/>
                <a:ea typeface="+mn-ea"/>
              </a:rPr>
              <a:t>。それは体験しない者も奮い立たせるような思想にまで、自分の体験をみがいていないのだ、そんな伝え方では、反戦なんて残っていかない、と。</a:t>
            </a:r>
            <a:br>
              <a:rPr lang="ja-JP" altLang="en-US" sz="1400" dirty="0">
                <a:latin typeface="+mn-lt"/>
                <a:ea typeface="+mn-ea"/>
              </a:rPr>
            </a:br>
            <a:r>
              <a:rPr lang="ja-JP" altLang="en-US" sz="1400" dirty="0">
                <a:latin typeface="+mn-lt"/>
                <a:ea typeface="+mn-ea"/>
              </a:rPr>
              <a:t>　いちばんはじめに著者は言う</a:t>
            </a:r>
            <a:r>
              <a:rPr lang="ja-JP" altLang="en-US" sz="1400" u="sng" dirty="0">
                <a:latin typeface="+mn-lt"/>
                <a:ea typeface="+mn-ea"/>
              </a:rPr>
              <a:t>。「絵本ひとつのことを考えるだけで、実にさまざまな問題にぶつかります。やがて、それは人生とか世界を考えるのと同じことになってしまうかもしれません」</a:t>
            </a:r>
            <a:r>
              <a:rPr lang="ja-JP" altLang="en-US" sz="1400" dirty="0">
                <a:latin typeface="+mn-lt"/>
                <a:ea typeface="+mn-ea"/>
              </a:rPr>
              <a:t>まさにその通りのおもしろい本だ。</a:t>
            </a:r>
            <a:endParaRPr lang="en-US" altLang="ja-JP" sz="1400" dirty="0">
              <a:latin typeface="+mn-lt"/>
              <a:ea typeface="+mn-ea"/>
            </a:endParaRPr>
          </a:p>
          <a:p>
            <a:pPr fontAlgn="auto">
              <a:lnSpc>
                <a:spcPct val="150000"/>
              </a:lnSpc>
              <a:spcBef>
                <a:spcPts val="0"/>
              </a:spcBef>
              <a:spcAft>
                <a:spcPts val="0"/>
              </a:spcAft>
              <a:defRPr/>
            </a:pPr>
            <a:r>
              <a:rPr lang="ja-JP" altLang="en-US" sz="1400" b="1" dirty="0">
                <a:latin typeface="+mn-lt"/>
                <a:ea typeface="+mn-ea"/>
              </a:rPr>
              <a:t>（羽根田周一・評「暮らしの手帖」</a:t>
            </a:r>
            <a:r>
              <a:rPr lang="en-US" altLang="ja-JP" sz="1400" b="1" dirty="0">
                <a:latin typeface="+mn-lt"/>
                <a:ea typeface="+mn-ea"/>
              </a:rPr>
              <a:t>‘89.4-5</a:t>
            </a:r>
            <a:r>
              <a:rPr lang="ja-JP" altLang="en-US" sz="1400" b="1" dirty="0">
                <a:latin typeface="+mn-lt"/>
                <a:ea typeface="+mn-ea"/>
              </a:rPr>
              <a:t>月号より）</a:t>
            </a:r>
            <a:r>
              <a:rPr lang="ja-JP" altLang="en-US" sz="1400" dirty="0">
                <a:latin typeface="+mn-lt"/>
                <a:ea typeface="+mn-ea"/>
              </a:rPr>
              <a:t> </a:t>
            </a:r>
            <a:endParaRPr lang="en-US" altLang="ja-JP" sz="1400" dirty="0">
              <a:latin typeface="+mn-lt"/>
              <a:ea typeface="+mn-ea"/>
            </a:endParaRPr>
          </a:p>
          <a:p>
            <a:pPr fontAlgn="auto">
              <a:lnSpc>
                <a:spcPct val="150000"/>
              </a:lnSpc>
              <a:spcBef>
                <a:spcPts val="0"/>
              </a:spcBef>
              <a:spcAft>
                <a:spcPts val="0"/>
              </a:spcAft>
              <a:defRPr/>
            </a:pPr>
            <a:endParaRPr lang="en-US" altLang="ja-JP" sz="1400" dirty="0">
              <a:latin typeface="+mn-lt"/>
              <a:ea typeface="+mn-ea"/>
            </a:endParaRPr>
          </a:p>
          <a:p>
            <a:pPr fontAlgn="auto">
              <a:lnSpc>
                <a:spcPct val="150000"/>
              </a:lnSpc>
              <a:spcBef>
                <a:spcPts val="0"/>
              </a:spcBef>
              <a:spcAft>
                <a:spcPts val="0"/>
              </a:spcAft>
              <a:defRPr/>
            </a:pPr>
            <a:r>
              <a:rPr lang="ja-JP" altLang="en-US" sz="1400" dirty="0">
                <a:latin typeface="+mn-lt"/>
                <a:ea typeface="+mn-ea"/>
              </a:rPr>
              <a:t>引用：　</a:t>
            </a:r>
            <a:r>
              <a:rPr lang="en-US" altLang="ja-JP" sz="1400" dirty="0">
                <a:latin typeface="+mn-lt"/>
                <a:ea typeface="+mn-ea"/>
              </a:rPr>
              <a:t>http://www.cojicoji.com/shuhei/ehontre.html</a:t>
            </a:r>
            <a:endParaRPr lang="ja-JP" altLang="en-US" sz="1400" dirty="0">
              <a:latin typeface="+mn-lt"/>
              <a:ea typeface="+mn-ea"/>
            </a:endParaRPr>
          </a:p>
        </p:txBody>
      </p:sp>
      <p:sp>
        <p:nvSpPr>
          <p:cNvPr id="23554" name="正方形/長方形 5"/>
          <p:cNvSpPr>
            <a:spLocks noChangeArrowheads="1"/>
          </p:cNvSpPr>
          <p:nvPr/>
        </p:nvSpPr>
        <p:spPr bwMode="auto">
          <a:xfrm>
            <a:off x="446088" y="420688"/>
            <a:ext cx="6073775" cy="508000"/>
          </a:xfrm>
          <a:prstGeom prst="rect">
            <a:avLst/>
          </a:prstGeom>
          <a:noFill/>
          <a:ln w="9525">
            <a:noFill/>
            <a:miter lim="800000"/>
            <a:headEnd/>
            <a:tailEnd/>
          </a:ln>
        </p:spPr>
        <p:txBody>
          <a:bodyPr wrap="none">
            <a:spAutoFit/>
          </a:bodyPr>
          <a:lstStyle/>
          <a:p>
            <a:pPr>
              <a:lnSpc>
                <a:spcPct val="150000"/>
              </a:lnSpc>
            </a:pPr>
            <a:r>
              <a:rPr lang="en-US" altLang="ja-JP" b="1">
                <a:latin typeface="Calibri" pitchFamily="34" charset="0"/>
              </a:rPr>
              <a:t>※</a:t>
            </a:r>
            <a:r>
              <a:rPr lang="ja-JP" altLang="en-US" b="1">
                <a:latin typeface="Calibri" pitchFamily="34" charset="0"/>
              </a:rPr>
              <a:t>「絵本作りトレーニング」各雑誌に掲載された書評から抜粋</a:t>
            </a:r>
            <a:endParaRPr lang="en-US" altLang="ja-JP" b="1">
              <a:latin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cojicoji.com/shuhei/oss993.gif"/>
          <p:cNvPicPr>
            <a:picLocks noChangeAspect="1" noChangeArrowheads="1"/>
          </p:cNvPicPr>
          <p:nvPr/>
        </p:nvPicPr>
        <p:blipFill>
          <a:blip r:embed="rId2"/>
          <a:srcRect/>
          <a:stretch>
            <a:fillRect/>
          </a:stretch>
        </p:blipFill>
        <p:spPr bwMode="auto">
          <a:xfrm>
            <a:off x="928688" y="1143000"/>
            <a:ext cx="3452812" cy="4929188"/>
          </a:xfrm>
          <a:prstGeom prst="rect">
            <a:avLst/>
          </a:prstGeom>
          <a:ln>
            <a:noFill/>
          </a:ln>
          <a:effectLst>
            <a:outerShdw blurRad="190500" algn="tl" rotWithShape="0">
              <a:srgbClr val="000000">
                <a:alpha val="70000"/>
              </a:srgbClr>
            </a:outerShdw>
          </a:effectLst>
        </p:spPr>
      </p:pic>
      <p:sp>
        <p:nvSpPr>
          <p:cNvPr id="24578" name="テキスト ボックス 4"/>
          <p:cNvSpPr txBox="1">
            <a:spLocks noChangeArrowheads="1"/>
          </p:cNvSpPr>
          <p:nvPr/>
        </p:nvSpPr>
        <p:spPr bwMode="auto">
          <a:xfrm>
            <a:off x="4714875" y="5072063"/>
            <a:ext cx="2428875" cy="923925"/>
          </a:xfrm>
          <a:prstGeom prst="rect">
            <a:avLst/>
          </a:prstGeom>
          <a:noFill/>
          <a:ln w="9525">
            <a:noFill/>
            <a:miter lim="800000"/>
            <a:headEnd/>
            <a:tailEnd/>
          </a:ln>
        </p:spPr>
        <p:txBody>
          <a:bodyPr>
            <a:spAutoFit/>
          </a:bodyPr>
          <a:lstStyle/>
          <a:p>
            <a:pPr>
              <a:lnSpc>
                <a:spcPct val="150000"/>
              </a:lnSpc>
            </a:pPr>
            <a:r>
              <a:rPr lang="ja-JP" altLang="en-US">
                <a:latin typeface="Calibri" pitchFamily="34" charset="0"/>
              </a:rPr>
              <a:t>著</a:t>
            </a:r>
            <a:r>
              <a:rPr lang="en-US" altLang="ja-JP">
                <a:latin typeface="Calibri" pitchFamily="34" charset="0"/>
              </a:rPr>
              <a:t>	</a:t>
            </a:r>
            <a:r>
              <a:rPr lang="ja-JP" altLang="en-US">
                <a:latin typeface="Calibri" pitchFamily="34" charset="0"/>
              </a:rPr>
              <a:t>：長谷川集平</a:t>
            </a:r>
            <a:endParaRPr lang="en-US" altLang="ja-JP">
              <a:latin typeface="Calibri" pitchFamily="34" charset="0"/>
            </a:endParaRPr>
          </a:p>
          <a:p>
            <a:pPr>
              <a:lnSpc>
                <a:spcPct val="150000"/>
              </a:lnSpc>
            </a:pPr>
            <a:r>
              <a:rPr lang="ja-JP" altLang="en-US">
                <a:latin typeface="Calibri" pitchFamily="34" charset="0"/>
              </a:rPr>
              <a:t>出版</a:t>
            </a:r>
            <a:r>
              <a:rPr lang="en-US" altLang="ja-JP">
                <a:latin typeface="Calibri" pitchFamily="34" charset="0"/>
              </a:rPr>
              <a:t>	</a:t>
            </a:r>
            <a:r>
              <a:rPr lang="ja-JP" altLang="en-US">
                <a:latin typeface="Calibri" pitchFamily="34" charset="0"/>
              </a:rPr>
              <a:t>：筑摩書房</a:t>
            </a:r>
          </a:p>
        </p:txBody>
      </p:sp>
      <p:sp>
        <p:nvSpPr>
          <p:cNvPr id="24579" name="正方形/長方形 5"/>
          <p:cNvSpPr>
            <a:spLocks noChangeArrowheads="1"/>
          </p:cNvSpPr>
          <p:nvPr/>
        </p:nvSpPr>
        <p:spPr bwMode="auto">
          <a:xfrm>
            <a:off x="446088" y="420688"/>
            <a:ext cx="1346200" cy="460375"/>
          </a:xfrm>
          <a:prstGeom prst="rect">
            <a:avLst/>
          </a:prstGeom>
          <a:noFill/>
          <a:ln w="9525">
            <a:noFill/>
            <a:miter lim="800000"/>
            <a:headEnd/>
            <a:tailEnd/>
          </a:ln>
        </p:spPr>
        <p:txBody>
          <a:bodyPr wrap="none">
            <a:spAutoFit/>
          </a:bodyPr>
          <a:lstStyle/>
          <a:p>
            <a:pPr>
              <a:lnSpc>
                <a:spcPct val="150000"/>
              </a:lnSpc>
            </a:pPr>
            <a:r>
              <a:rPr lang="en-US" altLang="ja-JP" b="1">
                <a:latin typeface="Calibri" pitchFamily="34" charset="0"/>
              </a:rPr>
              <a:t>※</a:t>
            </a:r>
            <a:r>
              <a:rPr lang="ja-JP" altLang="en-US" b="1">
                <a:latin typeface="Calibri" pitchFamily="34" charset="0"/>
              </a:rPr>
              <a:t>引用書籍</a:t>
            </a:r>
            <a:endParaRPr lang="en-US" altLang="ja-JP" b="1">
              <a:latin typeface="Calibri"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14313" y="214313"/>
            <a:ext cx="8715375" cy="6429375"/>
          </a:xfrm>
          <a:prstGeom prst="rect">
            <a:avLst/>
          </a:prstGeom>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ja-JP" altLang="en-US"/>
          </a:p>
        </p:txBody>
      </p:sp>
      <p:sp>
        <p:nvSpPr>
          <p:cNvPr id="25602" name="テキスト ボックス 3"/>
          <p:cNvSpPr txBox="1">
            <a:spLocks noChangeArrowheads="1"/>
          </p:cNvSpPr>
          <p:nvPr/>
        </p:nvSpPr>
        <p:spPr bwMode="auto">
          <a:xfrm>
            <a:off x="1778000" y="2800350"/>
            <a:ext cx="5508625" cy="1200150"/>
          </a:xfrm>
          <a:prstGeom prst="rect">
            <a:avLst/>
          </a:prstGeom>
          <a:noFill/>
          <a:ln w="9525">
            <a:noFill/>
            <a:miter lim="800000"/>
            <a:headEnd/>
            <a:tailEnd/>
          </a:ln>
        </p:spPr>
        <p:txBody>
          <a:bodyPr wrap="none">
            <a:spAutoFit/>
          </a:bodyPr>
          <a:lstStyle/>
          <a:p>
            <a:r>
              <a:rPr lang="ja-JP" altLang="en-US" sz="7200">
                <a:latin typeface="Calibri" pitchFamily="34" charset="0"/>
              </a:rPr>
              <a:t>丸で創る絵本</a:t>
            </a:r>
          </a:p>
        </p:txBody>
      </p:sp>
      <p:sp>
        <p:nvSpPr>
          <p:cNvPr id="25603" name="テキスト ボックス 6"/>
          <p:cNvSpPr txBox="1">
            <a:spLocks noChangeArrowheads="1"/>
          </p:cNvSpPr>
          <p:nvPr/>
        </p:nvSpPr>
        <p:spPr bwMode="auto">
          <a:xfrm>
            <a:off x="857250" y="928688"/>
            <a:ext cx="3000375" cy="523875"/>
          </a:xfrm>
          <a:prstGeom prst="rect">
            <a:avLst/>
          </a:prstGeom>
          <a:noFill/>
          <a:ln w="9525">
            <a:noFill/>
            <a:miter lim="800000"/>
            <a:headEnd/>
            <a:tailEnd/>
          </a:ln>
        </p:spPr>
        <p:txBody>
          <a:bodyPr>
            <a:spAutoFit/>
          </a:bodyPr>
          <a:lstStyle/>
          <a:p>
            <a:r>
              <a:rPr lang="ja-JP" altLang="en-US" sz="2800">
                <a:latin typeface="Calibri" pitchFamily="34" charset="0"/>
              </a:rPr>
              <a:t>実践サンプル①</a:t>
            </a:r>
            <a:endParaRPr lang="en-US" altLang="ja-JP" sz="2800">
              <a:latin typeface="Calibri" pitchFamily="34" charset="0"/>
            </a:endParaRPr>
          </a:p>
        </p:txBody>
      </p:sp>
      <p:sp>
        <p:nvSpPr>
          <p:cNvPr id="25604" name="テキスト ボックス 7"/>
          <p:cNvSpPr txBox="1">
            <a:spLocks noChangeArrowheads="1"/>
          </p:cNvSpPr>
          <p:nvPr/>
        </p:nvSpPr>
        <p:spPr bwMode="auto">
          <a:xfrm>
            <a:off x="2071688" y="5286375"/>
            <a:ext cx="4754562" cy="1200150"/>
          </a:xfrm>
          <a:prstGeom prst="rect">
            <a:avLst/>
          </a:prstGeom>
          <a:noFill/>
          <a:ln w="9525">
            <a:noFill/>
            <a:miter lim="800000"/>
            <a:headEnd/>
            <a:tailEnd/>
          </a:ln>
        </p:spPr>
        <p:txBody>
          <a:bodyPr wrap="none">
            <a:spAutoFit/>
          </a:bodyPr>
          <a:lstStyle/>
          <a:p>
            <a:pPr algn="ctr"/>
            <a:r>
              <a:rPr lang="ja-JP" altLang="en-US" sz="2400">
                <a:latin typeface="Calibri" pitchFamily="34" charset="0"/>
              </a:rPr>
              <a:t>作者：ラ・ベッラ・ドルメンタータ</a:t>
            </a:r>
            <a:endParaRPr lang="en-US" altLang="ja-JP" sz="2400">
              <a:latin typeface="Calibri" pitchFamily="34" charset="0"/>
            </a:endParaRPr>
          </a:p>
          <a:p>
            <a:pPr algn="ctr"/>
            <a:endParaRPr lang="en-US" altLang="ja-JP" sz="2400">
              <a:latin typeface="Calibri" pitchFamily="34" charset="0"/>
            </a:endParaRPr>
          </a:p>
          <a:p>
            <a:pPr algn="ctr"/>
            <a:r>
              <a:rPr lang="ja-JP" altLang="en-US" sz="2400">
                <a:latin typeface="Calibri" pitchFamily="34" charset="0"/>
              </a:rPr>
              <a:t>○△学部・８年生・学生番号・氏名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円/楕円 3"/>
          <p:cNvSpPr/>
          <p:nvPr/>
        </p:nvSpPr>
        <p:spPr>
          <a:xfrm>
            <a:off x="2714625" y="1643063"/>
            <a:ext cx="3500438" cy="3500437"/>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6626" name="テキスト ボックス 4"/>
          <p:cNvSpPr txBox="1">
            <a:spLocks noChangeArrowheads="1"/>
          </p:cNvSpPr>
          <p:nvPr/>
        </p:nvSpPr>
        <p:spPr bwMode="auto">
          <a:xfrm>
            <a:off x="1733550" y="5572125"/>
            <a:ext cx="5553075" cy="523875"/>
          </a:xfrm>
          <a:prstGeom prst="rect">
            <a:avLst/>
          </a:prstGeom>
          <a:noFill/>
          <a:ln w="9525">
            <a:noFill/>
            <a:miter lim="800000"/>
            <a:headEnd/>
            <a:tailEnd/>
          </a:ln>
        </p:spPr>
        <p:txBody>
          <a:bodyPr wrap="none">
            <a:spAutoFit/>
          </a:bodyPr>
          <a:lstStyle/>
          <a:p>
            <a:r>
              <a:rPr lang="ja-JP" altLang="en-US" sz="2800">
                <a:latin typeface="Calibri" pitchFamily="34" charset="0"/>
              </a:rPr>
              <a:t>僕の心には大きな穴があいている。</a:t>
            </a:r>
          </a:p>
        </p:txBody>
      </p:sp>
      <p:sp>
        <p:nvSpPr>
          <p:cNvPr id="26627" name="テキスト ボックス 5"/>
          <p:cNvSpPr txBox="1">
            <a:spLocks noChangeArrowheads="1"/>
          </p:cNvSpPr>
          <p:nvPr/>
        </p:nvSpPr>
        <p:spPr bwMode="auto">
          <a:xfrm>
            <a:off x="4143375" y="6429375"/>
            <a:ext cx="598488" cy="215900"/>
          </a:xfrm>
          <a:prstGeom prst="rect">
            <a:avLst/>
          </a:prstGeom>
          <a:noFill/>
          <a:ln w="9525">
            <a:noFill/>
            <a:miter lim="800000"/>
            <a:headEnd/>
            <a:tailEnd/>
          </a:ln>
        </p:spPr>
        <p:txBody>
          <a:bodyPr wrap="none">
            <a:spAutoFit/>
          </a:bodyPr>
          <a:lstStyle/>
          <a:p>
            <a:r>
              <a:rPr lang="ja-JP" altLang="en-US" sz="800">
                <a:latin typeface="Calibri" pitchFamily="34" charset="0"/>
              </a:rPr>
              <a:t>－　１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円/楕円 3"/>
          <p:cNvSpPr/>
          <p:nvPr/>
        </p:nvSpPr>
        <p:spPr>
          <a:xfrm>
            <a:off x="2928938" y="1928813"/>
            <a:ext cx="2786062" cy="278606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7650" name="テキスト ボックス 4"/>
          <p:cNvSpPr txBox="1">
            <a:spLocks noChangeArrowheads="1"/>
          </p:cNvSpPr>
          <p:nvPr/>
        </p:nvSpPr>
        <p:spPr bwMode="auto">
          <a:xfrm>
            <a:off x="2286000" y="5405438"/>
            <a:ext cx="4254500" cy="523875"/>
          </a:xfrm>
          <a:prstGeom prst="rect">
            <a:avLst/>
          </a:prstGeom>
          <a:noFill/>
          <a:ln w="9525">
            <a:noFill/>
            <a:miter lim="800000"/>
            <a:headEnd/>
            <a:tailEnd/>
          </a:ln>
        </p:spPr>
        <p:txBody>
          <a:bodyPr wrap="none">
            <a:spAutoFit/>
          </a:bodyPr>
          <a:lstStyle/>
          <a:p>
            <a:r>
              <a:rPr lang="ja-JP" altLang="en-US" sz="2800">
                <a:latin typeface="Calibri" pitchFamily="34" charset="0"/>
              </a:rPr>
              <a:t>穴の中を覗いてみると・・・・</a:t>
            </a:r>
          </a:p>
        </p:txBody>
      </p:sp>
      <p:sp>
        <p:nvSpPr>
          <p:cNvPr id="27651" name="テキスト ボックス 5"/>
          <p:cNvSpPr txBox="1">
            <a:spLocks noChangeArrowheads="1"/>
          </p:cNvSpPr>
          <p:nvPr/>
        </p:nvSpPr>
        <p:spPr bwMode="auto">
          <a:xfrm>
            <a:off x="4143375" y="6429375"/>
            <a:ext cx="598488" cy="215900"/>
          </a:xfrm>
          <a:prstGeom prst="rect">
            <a:avLst/>
          </a:prstGeom>
          <a:noFill/>
          <a:ln w="9525">
            <a:noFill/>
            <a:miter lim="800000"/>
            <a:headEnd/>
            <a:tailEnd/>
          </a:ln>
        </p:spPr>
        <p:txBody>
          <a:bodyPr wrap="none">
            <a:spAutoFit/>
          </a:bodyPr>
          <a:lstStyle/>
          <a:p>
            <a:r>
              <a:rPr lang="ja-JP" altLang="en-US" sz="800">
                <a:latin typeface="Calibri" pitchFamily="34" charset="0"/>
              </a:rPr>
              <a:t>－　２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円/楕円 3"/>
          <p:cNvSpPr/>
          <p:nvPr/>
        </p:nvSpPr>
        <p:spPr>
          <a:xfrm>
            <a:off x="4214813" y="3286125"/>
            <a:ext cx="357187" cy="35718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8674" name="テキスト ボックス 4"/>
          <p:cNvSpPr txBox="1">
            <a:spLocks noChangeArrowheads="1"/>
          </p:cNvSpPr>
          <p:nvPr/>
        </p:nvSpPr>
        <p:spPr bwMode="auto">
          <a:xfrm>
            <a:off x="2571750" y="4786313"/>
            <a:ext cx="3663950" cy="369887"/>
          </a:xfrm>
          <a:prstGeom prst="rect">
            <a:avLst/>
          </a:prstGeom>
          <a:noFill/>
          <a:ln w="9525">
            <a:noFill/>
            <a:miter lim="800000"/>
            <a:headEnd/>
            <a:tailEnd/>
          </a:ln>
        </p:spPr>
        <p:txBody>
          <a:bodyPr wrap="none">
            <a:spAutoFit/>
          </a:bodyPr>
          <a:lstStyle/>
          <a:p>
            <a:r>
              <a:rPr lang="ja-JP" altLang="en-US">
                <a:latin typeface="Calibri" pitchFamily="34" charset="0"/>
              </a:rPr>
              <a:t>穴が小さくなって、見えなくなったり。</a:t>
            </a:r>
          </a:p>
        </p:txBody>
      </p:sp>
      <p:sp>
        <p:nvSpPr>
          <p:cNvPr id="28675" name="テキスト ボックス 5"/>
          <p:cNvSpPr txBox="1">
            <a:spLocks noChangeArrowheads="1"/>
          </p:cNvSpPr>
          <p:nvPr/>
        </p:nvSpPr>
        <p:spPr bwMode="auto">
          <a:xfrm>
            <a:off x="4143375" y="6429375"/>
            <a:ext cx="598488" cy="215900"/>
          </a:xfrm>
          <a:prstGeom prst="rect">
            <a:avLst/>
          </a:prstGeom>
          <a:noFill/>
          <a:ln w="9525">
            <a:noFill/>
            <a:miter lim="800000"/>
            <a:headEnd/>
            <a:tailEnd/>
          </a:ln>
        </p:spPr>
        <p:txBody>
          <a:bodyPr wrap="none">
            <a:spAutoFit/>
          </a:bodyPr>
          <a:lstStyle/>
          <a:p>
            <a:r>
              <a:rPr lang="ja-JP" altLang="en-US" sz="800">
                <a:latin typeface="Calibri" pitchFamily="34" charset="0"/>
              </a:rPr>
              <a:t>－　３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0" y="0"/>
            <a:ext cx="9144000" cy="6858000"/>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ja-JP" altLang="en-US"/>
          </a:p>
        </p:txBody>
      </p:sp>
      <p:sp>
        <p:nvSpPr>
          <p:cNvPr id="29698" name="テキスト ボックス 4"/>
          <p:cNvSpPr txBox="1">
            <a:spLocks noChangeArrowheads="1"/>
          </p:cNvSpPr>
          <p:nvPr/>
        </p:nvSpPr>
        <p:spPr bwMode="auto">
          <a:xfrm>
            <a:off x="2286000" y="2357438"/>
            <a:ext cx="4295775" cy="1957387"/>
          </a:xfrm>
          <a:prstGeom prst="rect">
            <a:avLst/>
          </a:prstGeom>
          <a:noFill/>
          <a:ln w="9525">
            <a:noFill/>
            <a:miter lim="800000"/>
            <a:headEnd/>
            <a:tailEnd/>
          </a:ln>
        </p:spPr>
        <p:txBody>
          <a:bodyPr wrap="none">
            <a:spAutoFit/>
          </a:bodyPr>
          <a:lstStyle/>
          <a:p>
            <a:pPr algn="ctr">
              <a:lnSpc>
                <a:spcPct val="150000"/>
              </a:lnSpc>
            </a:pPr>
            <a:r>
              <a:rPr lang="ja-JP" altLang="en-US" sz="2800">
                <a:solidFill>
                  <a:schemeClr val="bg1"/>
                </a:solidFill>
                <a:latin typeface="Calibri" pitchFamily="34" charset="0"/>
              </a:rPr>
              <a:t>今度は、</a:t>
            </a:r>
            <a:endParaRPr lang="en-US" altLang="ja-JP" sz="2800">
              <a:solidFill>
                <a:schemeClr val="bg1"/>
              </a:solidFill>
              <a:latin typeface="Calibri" pitchFamily="34" charset="0"/>
            </a:endParaRPr>
          </a:p>
          <a:p>
            <a:pPr algn="ctr">
              <a:lnSpc>
                <a:spcPct val="150000"/>
              </a:lnSpc>
            </a:pPr>
            <a:r>
              <a:rPr lang="ja-JP" altLang="en-US" sz="2800">
                <a:solidFill>
                  <a:schemeClr val="bg1"/>
                </a:solidFill>
                <a:latin typeface="Calibri" pitchFamily="34" charset="0"/>
              </a:rPr>
              <a:t>穴が大きくなって、</a:t>
            </a:r>
            <a:endParaRPr lang="en-US" altLang="ja-JP" sz="2800">
              <a:solidFill>
                <a:schemeClr val="bg1"/>
              </a:solidFill>
              <a:latin typeface="Calibri" pitchFamily="34" charset="0"/>
            </a:endParaRPr>
          </a:p>
          <a:p>
            <a:pPr algn="ctr">
              <a:lnSpc>
                <a:spcPct val="150000"/>
              </a:lnSpc>
            </a:pPr>
            <a:r>
              <a:rPr lang="ja-JP" altLang="en-US" sz="2800">
                <a:solidFill>
                  <a:schemeClr val="bg1"/>
                </a:solidFill>
                <a:latin typeface="Calibri" pitchFamily="34" charset="0"/>
              </a:rPr>
              <a:t>吸い込まれそうになったり。</a:t>
            </a:r>
          </a:p>
        </p:txBody>
      </p:sp>
      <p:sp>
        <p:nvSpPr>
          <p:cNvPr id="29699" name="テキスト ボックス 3"/>
          <p:cNvSpPr txBox="1">
            <a:spLocks noChangeArrowheads="1"/>
          </p:cNvSpPr>
          <p:nvPr/>
        </p:nvSpPr>
        <p:spPr bwMode="auto">
          <a:xfrm>
            <a:off x="4143375" y="6429375"/>
            <a:ext cx="528638" cy="215900"/>
          </a:xfrm>
          <a:prstGeom prst="rect">
            <a:avLst/>
          </a:prstGeom>
          <a:noFill/>
          <a:ln w="9525">
            <a:noFill/>
            <a:miter lim="800000"/>
            <a:headEnd/>
            <a:tailEnd/>
          </a:ln>
        </p:spPr>
        <p:txBody>
          <a:bodyPr wrap="none">
            <a:spAutoFit/>
          </a:bodyPr>
          <a:lstStyle/>
          <a:p>
            <a:r>
              <a:rPr lang="ja-JP" altLang="en-US" sz="800">
                <a:solidFill>
                  <a:schemeClr val="bg1"/>
                </a:solidFill>
                <a:latin typeface="Calibri" pitchFamily="34" charset="0"/>
              </a:rPr>
              <a:t>－　４－</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パイ 7"/>
          <p:cNvSpPr/>
          <p:nvPr/>
        </p:nvSpPr>
        <p:spPr>
          <a:xfrm rot="10800000">
            <a:off x="-6680200" y="0"/>
            <a:ext cx="13360400" cy="14001750"/>
          </a:xfrm>
          <a:prstGeom prst="pie">
            <a:avLst>
              <a:gd name="adj1" fmla="val 5386018"/>
              <a:gd name="adj2" fmla="val 10742620"/>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ja-JP" altLang="en-US">
              <a:solidFill>
                <a:schemeClr val="tx1"/>
              </a:solidFill>
            </a:endParaRPr>
          </a:p>
        </p:txBody>
      </p:sp>
      <p:sp>
        <p:nvSpPr>
          <p:cNvPr id="30722" name="テキスト ボックス 4"/>
          <p:cNvSpPr txBox="1">
            <a:spLocks noChangeArrowheads="1"/>
          </p:cNvSpPr>
          <p:nvPr/>
        </p:nvSpPr>
        <p:spPr bwMode="auto">
          <a:xfrm>
            <a:off x="1285875" y="3143250"/>
            <a:ext cx="2465388" cy="2032000"/>
          </a:xfrm>
          <a:prstGeom prst="rect">
            <a:avLst/>
          </a:prstGeom>
          <a:noFill/>
          <a:ln w="9525">
            <a:noFill/>
            <a:miter lim="800000"/>
            <a:headEnd/>
            <a:tailEnd/>
          </a:ln>
        </p:spPr>
        <p:txBody>
          <a:bodyPr wrap="none">
            <a:spAutoFit/>
          </a:bodyPr>
          <a:lstStyle/>
          <a:p>
            <a:pPr>
              <a:lnSpc>
                <a:spcPct val="150000"/>
              </a:lnSpc>
            </a:pPr>
            <a:r>
              <a:rPr lang="ja-JP" altLang="en-US" sz="2800">
                <a:solidFill>
                  <a:schemeClr val="bg1"/>
                </a:solidFill>
                <a:latin typeface="Calibri" pitchFamily="34" charset="0"/>
              </a:rPr>
              <a:t>まるで</a:t>
            </a:r>
            <a:endParaRPr lang="en-US" altLang="ja-JP" sz="2800">
              <a:solidFill>
                <a:schemeClr val="bg1"/>
              </a:solidFill>
              <a:latin typeface="Calibri" pitchFamily="34" charset="0"/>
            </a:endParaRPr>
          </a:p>
          <a:p>
            <a:pPr>
              <a:lnSpc>
                <a:spcPct val="150000"/>
              </a:lnSpc>
            </a:pPr>
            <a:r>
              <a:rPr lang="ja-JP" altLang="en-US" sz="2800">
                <a:solidFill>
                  <a:schemeClr val="bg1"/>
                </a:solidFill>
                <a:latin typeface="Calibri" pitchFamily="34" charset="0"/>
              </a:rPr>
              <a:t>生き物のように</a:t>
            </a:r>
            <a:endParaRPr lang="en-US" altLang="ja-JP" sz="2800">
              <a:solidFill>
                <a:schemeClr val="bg1"/>
              </a:solidFill>
              <a:latin typeface="Calibri" pitchFamily="34" charset="0"/>
            </a:endParaRPr>
          </a:p>
          <a:p>
            <a:pPr>
              <a:lnSpc>
                <a:spcPct val="150000"/>
              </a:lnSpc>
            </a:pPr>
            <a:r>
              <a:rPr lang="ja-JP" altLang="en-US" sz="2800">
                <a:solidFill>
                  <a:schemeClr val="bg1"/>
                </a:solidFill>
                <a:latin typeface="Calibri" pitchFamily="34" charset="0"/>
              </a:rPr>
              <a:t>動いている。</a:t>
            </a:r>
          </a:p>
        </p:txBody>
      </p:sp>
      <p:sp>
        <p:nvSpPr>
          <p:cNvPr id="30723" name="テキスト ボックス 3"/>
          <p:cNvSpPr txBox="1">
            <a:spLocks noChangeArrowheads="1"/>
          </p:cNvSpPr>
          <p:nvPr/>
        </p:nvSpPr>
        <p:spPr bwMode="auto">
          <a:xfrm>
            <a:off x="4143375" y="6429375"/>
            <a:ext cx="598488" cy="215900"/>
          </a:xfrm>
          <a:prstGeom prst="rect">
            <a:avLst/>
          </a:prstGeom>
          <a:noFill/>
          <a:ln w="9525">
            <a:noFill/>
            <a:miter lim="800000"/>
            <a:headEnd/>
            <a:tailEnd/>
          </a:ln>
        </p:spPr>
        <p:txBody>
          <a:bodyPr wrap="none">
            <a:spAutoFit/>
          </a:bodyPr>
          <a:lstStyle/>
          <a:p>
            <a:r>
              <a:rPr lang="ja-JP" altLang="en-US" sz="800">
                <a:solidFill>
                  <a:schemeClr val="bg1"/>
                </a:solidFill>
                <a:latin typeface="Calibri" pitchFamily="34" charset="0"/>
              </a:rPr>
              <a:t>－　５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テキスト ボックス 4"/>
          <p:cNvSpPr txBox="1">
            <a:spLocks noChangeArrowheads="1"/>
          </p:cNvSpPr>
          <p:nvPr/>
        </p:nvSpPr>
        <p:spPr bwMode="auto">
          <a:xfrm>
            <a:off x="785813" y="2357438"/>
            <a:ext cx="3613150" cy="1384300"/>
          </a:xfrm>
          <a:prstGeom prst="rect">
            <a:avLst/>
          </a:prstGeom>
          <a:noFill/>
          <a:ln w="9525">
            <a:noFill/>
            <a:miter lim="800000"/>
            <a:headEnd/>
            <a:tailEnd/>
          </a:ln>
        </p:spPr>
        <p:txBody>
          <a:bodyPr wrap="none">
            <a:spAutoFit/>
          </a:bodyPr>
          <a:lstStyle/>
          <a:p>
            <a:pPr>
              <a:lnSpc>
                <a:spcPct val="150000"/>
              </a:lnSpc>
            </a:pPr>
            <a:r>
              <a:rPr lang="ja-JP" altLang="en-US" sz="2800">
                <a:latin typeface="Calibri" pitchFamily="34" charset="0"/>
              </a:rPr>
              <a:t>心の穴を埋めるために</a:t>
            </a:r>
            <a:endParaRPr lang="en-US" altLang="ja-JP" sz="2800">
              <a:latin typeface="Calibri" pitchFamily="34" charset="0"/>
            </a:endParaRPr>
          </a:p>
          <a:p>
            <a:pPr>
              <a:lnSpc>
                <a:spcPct val="150000"/>
              </a:lnSpc>
            </a:pPr>
            <a:r>
              <a:rPr lang="en-US" altLang="ja-JP" sz="2800">
                <a:latin typeface="Calibri" pitchFamily="34" charset="0"/>
              </a:rPr>
              <a:t>1</a:t>
            </a:r>
            <a:r>
              <a:rPr lang="ja-JP" altLang="en-US" sz="2800">
                <a:latin typeface="Calibri" pitchFamily="34" charset="0"/>
              </a:rPr>
              <a:t>人で山に登ったり</a:t>
            </a:r>
          </a:p>
        </p:txBody>
      </p:sp>
      <p:sp>
        <p:nvSpPr>
          <p:cNvPr id="4" name="円/楕円 3"/>
          <p:cNvSpPr/>
          <p:nvPr/>
        </p:nvSpPr>
        <p:spPr>
          <a:xfrm>
            <a:off x="1643063" y="5857875"/>
            <a:ext cx="142875" cy="142875"/>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 name="パイ 9"/>
          <p:cNvSpPr/>
          <p:nvPr/>
        </p:nvSpPr>
        <p:spPr>
          <a:xfrm>
            <a:off x="1785938" y="5214938"/>
            <a:ext cx="3286125" cy="3286125"/>
          </a:xfrm>
          <a:prstGeom prst="pie">
            <a:avLst>
              <a:gd name="adj1" fmla="val 10768592"/>
              <a:gd name="adj2" fmla="val 16200000"/>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ja-JP" altLang="en-US">
              <a:solidFill>
                <a:schemeClr val="tx1"/>
              </a:solidFill>
            </a:endParaRPr>
          </a:p>
        </p:txBody>
      </p:sp>
      <p:sp>
        <p:nvSpPr>
          <p:cNvPr id="11" name="パイ 10"/>
          <p:cNvSpPr/>
          <p:nvPr/>
        </p:nvSpPr>
        <p:spPr>
          <a:xfrm>
            <a:off x="2786063" y="4167188"/>
            <a:ext cx="5357812" cy="5357812"/>
          </a:xfrm>
          <a:prstGeom prst="pie">
            <a:avLst>
              <a:gd name="adj1" fmla="val 10768592"/>
              <a:gd name="adj2" fmla="val 7642"/>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ja-JP" altLang="en-US">
              <a:solidFill>
                <a:schemeClr val="tx1"/>
              </a:solidFill>
            </a:endParaRPr>
          </a:p>
        </p:txBody>
      </p:sp>
      <p:sp>
        <p:nvSpPr>
          <p:cNvPr id="12" name="パイ 11"/>
          <p:cNvSpPr/>
          <p:nvPr/>
        </p:nvSpPr>
        <p:spPr>
          <a:xfrm>
            <a:off x="6464300" y="4214813"/>
            <a:ext cx="5359400" cy="5357812"/>
          </a:xfrm>
          <a:prstGeom prst="pie">
            <a:avLst>
              <a:gd name="adj1" fmla="val 10826543"/>
              <a:gd name="adj2" fmla="val 16200000"/>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ja-JP" altLang="en-US">
              <a:solidFill>
                <a:schemeClr val="tx1"/>
              </a:solidFill>
            </a:endParaRPr>
          </a:p>
        </p:txBody>
      </p:sp>
      <p:sp>
        <p:nvSpPr>
          <p:cNvPr id="31750" name="テキスト ボックス 6"/>
          <p:cNvSpPr txBox="1">
            <a:spLocks noChangeArrowheads="1"/>
          </p:cNvSpPr>
          <p:nvPr/>
        </p:nvSpPr>
        <p:spPr bwMode="auto">
          <a:xfrm>
            <a:off x="4143375" y="6429375"/>
            <a:ext cx="598488" cy="215900"/>
          </a:xfrm>
          <a:prstGeom prst="rect">
            <a:avLst/>
          </a:prstGeom>
          <a:noFill/>
          <a:ln w="9525">
            <a:noFill/>
            <a:miter lim="800000"/>
            <a:headEnd/>
            <a:tailEnd/>
          </a:ln>
        </p:spPr>
        <p:txBody>
          <a:bodyPr wrap="none">
            <a:spAutoFit/>
          </a:bodyPr>
          <a:lstStyle/>
          <a:p>
            <a:r>
              <a:rPr lang="ja-JP" altLang="en-US" sz="800">
                <a:solidFill>
                  <a:schemeClr val="bg1"/>
                </a:solidFill>
                <a:latin typeface="Calibri" pitchFamily="34" charset="0"/>
              </a:rPr>
              <a:t>－　６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メモ 8"/>
          <p:cNvSpPr/>
          <p:nvPr/>
        </p:nvSpPr>
        <p:spPr>
          <a:xfrm>
            <a:off x="642938" y="1428750"/>
            <a:ext cx="7786687" cy="4857750"/>
          </a:xfrm>
          <a:prstGeom prst="foldedCorner">
            <a:avLst/>
          </a:prstGeom>
          <a:solidFill>
            <a:schemeClr val="bg2">
              <a:lumMod val="90000"/>
            </a:schemeClr>
          </a:solidFill>
          <a:ln>
            <a:solidFill>
              <a:schemeClr val="bg2">
                <a:lumMod val="90000"/>
              </a:schemeClr>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endParaRPr lang="ja-JP" altLang="en-US"/>
          </a:p>
        </p:txBody>
      </p:sp>
      <p:sp>
        <p:nvSpPr>
          <p:cNvPr id="14338" name="タイトル 1"/>
          <p:cNvSpPr>
            <a:spLocks noGrp="1"/>
          </p:cNvSpPr>
          <p:nvPr>
            <p:ph type="title"/>
          </p:nvPr>
        </p:nvSpPr>
        <p:spPr>
          <a:xfrm>
            <a:off x="642938" y="1643063"/>
            <a:ext cx="7872412" cy="3500437"/>
          </a:xfrm>
        </p:spPr>
        <p:txBody>
          <a:bodyPr/>
          <a:lstStyle/>
          <a:p>
            <a:r>
              <a:rPr lang="ja-JP" altLang="en-US" sz="4000" smtClean="0"/>
              <a:t>～　本の基本　～</a:t>
            </a:r>
            <a:r>
              <a:rPr lang="en-US" altLang="ja-JP" sz="4000" smtClean="0"/>
              <a:t/>
            </a:r>
            <a:br>
              <a:rPr lang="en-US" altLang="ja-JP" sz="4000" smtClean="0"/>
            </a:br>
            <a:r>
              <a:rPr lang="en-US" altLang="ja-JP" sz="4000" smtClean="0"/>
              <a:t/>
            </a:r>
            <a:br>
              <a:rPr lang="en-US" altLang="ja-JP" sz="4000" smtClean="0"/>
            </a:br>
            <a:r>
              <a:rPr lang="ja-JP" altLang="en-US" sz="4000" smtClean="0"/>
              <a:t>‘めくる’効果について考えましょう。</a:t>
            </a:r>
          </a:p>
        </p:txBody>
      </p:sp>
      <p:sp>
        <p:nvSpPr>
          <p:cNvPr id="14339" name="正方形/長方形 3"/>
          <p:cNvSpPr>
            <a:spLocks noChangeArrowheads="1"/>
          </p:cNvSpPr>
          <p:nvPr/>
        </p:nvSpPr>
        <p:spPr bwMode="auto">
          <a:xfrm>
            <a:off x="587375" y="571500"/>
            <a:ext cx="3556000" cy="523875"/>
          </a:xfrm>
          <a:prstGeom prst="rect">
            <a:avLst/>
          </a:prstGeom>
          <a:noFill/>
          <a:ln w="9525">
            <a:noFill/>
            <a:miter lim="800000"/>
            <a:headEnd/>
            <a:tailEnd/>
          </a:ln>
        </p:spPr>
        <p:txBody>
          <a:bodyPr wrap="none">
            <a:spAutoFit/>
          </a:bodyPr>
          <a:lstStyle/>
          <a:p>
            <a:r>
              <a:rPr lang="ja-JP" altLang="en-US" sz="2800">
                <a:latin typeface="Calibri" pitchFamily="34" charset="0"/>
              </a:rPr>
              <a:t>●本を作り始める前に</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テキスト ボックス 4"/>
          <p:cNvSpPr txBox="1">
            <a:spLocks noChangeArrowheads="1"/>
          </p:cNvSpPr>
          <p:nvPr/>
        </p:nvSpPr>
        <p:spPr bwMode="auto">
          <a:xfrm>
            <a:off x="2643188" y="1143000"/>
            <a:ext cx="3957637" cy="665163"/>
          </a:xfrm>
          <a:prstGeom prst="rect">
            <a:avLst/>
          </a:prstGeom>
          <a:noFill/>
          <a:ln w="9525">
            <a:noFill/>
            <a:miter lim="800000"/>
            <a:headEnd/>
            <a:tailEnd/>
          </a:ln>
        </p:spPr>
        <p:txBody>
          <a:bodyPr wrap="none">
            <a:spAutoFit/>
          </a:bodyPr>
          <a:lstStyle/>
          <a:p>
            <a:pPr>
              <a:lnSpc>
                <a:spcPct val="150000"/>
              </a:lnSpc>
            </a:pPr>
            <a:r>
              <a:rPr lang="ja-JP" altLang="en-US" sz="2800">
                <a:latin typeface="Calibri" pitchFamily="34" charset="0"/>
              </a:rPr>
              <a:t>谷に落ちそうなこともある</a:t>
            </a:r>
          </a:p>
        </p:txBody>
      </p:sp>
      <p:sp>
        <p:nvSpPr>
          <p:cNvPr id="7" name="パイ 6"/>
          <p:cNvSpPr/>
          <p:nvPr/>
        </p:nvSpPr>
        <p:spPr>
          <a:xfrm>
            <a:off x="4357688" y="2060575"/>
            <a:ext cx="9572625" cy="9572625"/>
          </a:xfrm>
          <a:prstGeom prst="pie">
            <a:avLst>
              <a:gd name="adj1" fmla="val 10792935"/>
              <a:gd name="adj2" fmla="val 16200000"/>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ja-JP" altLang="en-US">
              <a:solidFill>
                <a:schemeClr val="tx1"/>
              </a:solidFill>
            </a:endParaRPr>
          </a:p>
        </p:txBody>
      </p:sp>
      <p:sp>
        <p:nvSpPr>
          <p:cNvPr id="9" name="パイ 8"/>
          <p:cNvSpPr/>
          <p:nvPr/>
        </p:nvSpPr>
        <p:spPr>
          <a:xfrm>
            <a:off x="-4500563" y="2017713"/>
            <a:ext cx="9001126" cy="9680575"/>
          </a:xfrm>
          <a:prstGeom prst="pie">
            <a:avLst>
              <a:gd name="adj1" fmla="val 16192059"/>
              <a:gd name="adj2" fmla="val 6691"/>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ja-JP" altLang="en-US">
              <a:solidFill>
                <a:schemeClr val="tx1"/>
              </a:solidFill>
            </a:endParaRPr>
          </a:p>
        </p:txBody>
      </p:sp>
      <p:sp>
        <p:nvSpPr>
          <p:cNvPr id="10" name="円/楕円 9"/>
          <p:cNvSpPr/>
          <p:nvPr/>
        </p:nvSpPr>
        <p:spPr>
          <a:xfrm>
            <a:off x="4357688" y="5286375"/>
            <a:ext cx="142875" cy="142875"/>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2773" name="テキスト ボックス 5"/>
          <p:cNvSpPr txBox="1">
            <a:spLocks noChangeArrowheads="1"/>
          </p:cNvSpPr>
          <p:nvPr/>
        </p:nvSpPr>
        <p:spPr bwMode="auto">
          <a:xfrm>
            <a:off x="4143375" y="6429375"/>
            <a:ext cx="598488" cy="215900"/>
          </a:xfrm>
          <a:prstGeom prst="rect">
            <a:avLst/>
          </a:prstGeom>
          <a:noFill/>
          <a:ln w="9525">
            <a:noFill/>
            <a:miter lim="800000"/>
            <a:headEnd/>
            <a:tailEnd/>
          </a:ln>
        </p:spPr>
        <p:txBody>
          <a:bodyPr wrap="none">
            <a:spAutoFit/>
          </a:bodyPr>
          <a:lstStyle/>
          <a:p>
            <a:r>
              <a:rPr lang="ja-JP" altLang="en-US" sz="800">
                <a:solidFill>
                  <a:schemeClr val="bg1"/>
                </a:solidFill>
                <a:latin typeface="Calibri" pitchFamily="34" charset="0"/>
              </a:rPr>
              <a:t>－　７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円/楕円 5"/>
          <p:cNvSpPr/>
          <p:nvPr/>
        </p:nvSpPr>
        <p:spPr>
          <a:xfrm>
            <a:off x="4357688" y="1500188"/>
            <a:ext cx="357187" cy="357187"/>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 name="パイ 6"/>
          <p:cNvSpPr/>
          <p:nvPr/>
        </p:nvSpPr>
        <p:spPr>
          <a:xfrm>
            <a:off x="-214313" y="2071688"/>
            <a:ext cx="9572626" cy="9572625"/>
          </a:xfrm>
          <a:prstGeom prst="pie">
            <a:avLst>
              <a:gd name="adj1" fmla="val 10792935"/>
              <a:gd name="adj2" fmla="val 140"/>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ja-JP" altLang="en-US">
              <a:solidFill>
                <a:schemeClr val="tx1"/>
              </a:solidFill>
            </a:endParaRPr>
          </a:p>
        </p:txBody>
      </p:sp>
      <p:sp>
        <p:nvSpPr>
          <p:cNvPr id="33795" name="テキスト ボックス 7"/>
          <p:cNvSpPr txBox="1">
            <a:spLocks noChangeArrowheads="1"/>
          </p:cNvSpPr>
          <p:nvPr/>
        </p:nvSpPr>
        <p:spPr bwMode="auto">
          <a:xfrm>
            <a:off x="1500188" y="428625"/>
            <a:ext cx="6167437" cy="738188"/>
          </a:xfrm>
          <a:prstGeom prst="rect">
            <a:avLst/>
          </a:prstGeom>
          <a:noFill/>
          <a:ln w="9525">
            <a:noFill/>
            <a:miter lim="800000"/>
            <a:headEnd/>
            <a:tailEnd/>
          </a:ln>
        </p:spPr>
        <p:txBody>
          <a:bodyPr wrap="none">
            <a:spAutoFit/>
          </a:bodyPr>
          <a:lstStyle/>
          <a:p>
            <a:pPr>
              <a:lnSpc>
                <a:spcPct val="150000"/>
              </a:lnSpc>
            </a:pPr>
            <a:r>
              <a:rPr lang="ja-JP" altLang="en-US" sz="2800">
                <a:latin typeface="Calibri" pitchFamily="34" charset="0"/>
              </a:rPr>
              <a:t>山の頂きに立ち、大きな空を眺めてみる</a:t>
            </a:r>
          </a:p>
        </p:txBody>
      </p:sp>
      <p:sp>
        <p:nvSpPr>
          <p:cNvPr id="33796" name="テキスト ボックス 4"/>
          <p:cNvSpPr txBox="1">
            <a:spLocks noChangeArrowheads="1"/>
          </p:cNvSpPr>
          <p:nvPr/>
        </p:nvSpPr>
        <p:spPr bwMode="auto">
          <a:xfrm>
            <a:off x="4143375" y="6429375"/>
            <a:ext cx="598488" cy="215900"/>
          </a:xfrm>
          <a:prstGeom prst="rect">
            <a:avLst/>
          </a:prstGeom>
          <a:noFill/>
          <a:ln w="9525">
            <a:noFill/>
            <a:miter lim="800000"/>
            <a:headEnd/>
            <a:tailEnd/>
          </a:ln>
        </p:spPr>
        <p:txBody>
          <a:bodyPr wrap="none">
            <a:spAutoFit/>
          </a:bodyPr>
          <a:lstStyle/>
          <a:p>
            <a:r>
              <a:rPr lang="ja-JP" altLang="en-US" sz="800">
                <a:solidFill>
                  <a:schemeClr val="bg1"/>
                </a:solidFill>
                <a:latin typeface="Calibri" pitchFamily="34" charset="0"/>
              </a:rPr>
              <a:t>－　８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テキスト ボックス 4"/>
          <p:cNvSpPr txBox="1">
            <a:spLocks noChangeArrowheads="1"/>
          </p:cNvSpPr>
          <p:nvPr/>
        </p:nvSpPr>
        <p:spPr bwMode="auto">
          <a:xfrm>
            <a:off x="1571625" y="2714625"/>
            <a:ext cx="6259513" cy="909638"/>
          </a:xfrm>
          <a:prstGeom prst="rect">
            <a:avLst/>
          </a:prstGeom>
          <a:noFill/>
          <a:ln w="9525">
            <a:noFill/>
            <a:miter lim="800000"/>
            <a:headEnd/>
            <a:tailEnd/>
          </a:ln>
        </p:spPr>
        <p:txBody>
          <a:bodyPr wrap="none">
            <a:spAutoFit/>
          </a:bodyPr>
          <a:lstStyle/>
          <a:p>
            <a:pPr>
              <a:lnSpc>
                <a:spcPct val="150000"/>
              </a:lnSpc>
            </a:pPr>
            <a:r>
              <a:rPr lang="ja-JP" altLang="en-US" sz="4000">
                <a:latin typeface="Calibri" pitchFamily="34" charset="0"/>
              </a:rPr>
              <a:t>なんてまぶしい太陽だろう！</a:t>
            </a:r>
          </a:p>
        </p:txBody>
      </p:sp>
      <p:sp>
        <p:nvSpPr>
          <p:cNvPr id="34818" name="テキスト ボックス 2"/>
          <p:cNvSpPr txBox="1">
            <a:spLocks noChangeArrowheads="1"/>
          </p:cNvSpPr>
          <p:nvPr/>
        </p:nvSpPr>
        <p:spPr bwMode="auto">
          <a:xfrm>
            <a:off x="4143375" y="6429375"/>
            <a:ext cx="598488" cy="215900"/>
          </a:xfrm>
          <a:prstGeom prst="rect">
            <a:avLst/>
          </a:prstGeom>
          <a:noFill/>
          <a:ln w="9525">
            <a:noFill/>
            <a:miter lim="800000"/>
            <a:headEnd/>
            <a:tailEnd/>
          </a:ln>
        </p:spPr>
        <p:txBody>
          <a:bodyPr wrap="none">
            <a:spAutoFit/>
          </a:bodyPr>
          <a:lstStyle/>
          <a:p>
            <a:r>
              <a:rPr lang="ja-JP" altLang="en-US" sz="800">
                <a:latin typeface="Calibri" pitchFamily="34" charset="0"/>
              </a:rPr>
              <a:t>－　９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テキスト ボックス 4"/>
          <p:cNvSpPr txBox="1">
            <a:spLocks noChangeArrowheads="1"/>
          </p:cNvSpPr>
          <p:nvPr/>
        </p:nvSpPr>
        <p:spPr bwMode="auto">
          <a:xfrm>
            <a:off x="2422525" y="2071688"/>
            <a:ext cx="4221163" cy="2678112"/>
          </a:xfrm>
          <a:prstGeom prst="rect">
            <a:avLst/>
          </a:prstGeom>
          <a:noFill/>
          <a:ln w="9525">
            <a:noFill/>
            <a:miter lim="800000"/>
            <a:headEnd/>
            <a:tailEnd/>
          </a:ln>
        </p:spPr>
        <p:txBody>
          <a:bodyPr wrap="none">
            <a:spAutoFit/>
          </a:bodyPr>
          <a:lstStyle/>
          <a:p>
            <a:pPr algn="ctr">
              <a:lnSpc>
                <a:spcPct val="150000"/>
              </a:lnSpc>
            </a:pPr>
            <a:r>
              <a:rPr lang="ja-JP" altLang="en-US" sz="2800">
                <a:latin typeface="Calibri" pitchFamily="34" charset="0"/>
              </a:rPr>
              <a:t>目の前が、</a:t>
            </a:r>
            <a:endParaRPr lang="en-US" altLang="ja-JP" sz="2800">
              <a:latin typeface="Calibri" pitchFamily="34" charset="0"/>
            </a:endParaRPr>
          </a:p>
          <a:p>
            <a:pPr algn="ctr">
              <a:lnSpc>
                <a:spcPct val="150000"/>
              </a:lnSpc>
            </a:pPr>
            <a:r>
              <a:rPr lang="ja-JP" altLang="en-US" sz="2800">
                <a:latin typeface="Calibri" pitchFamily="34" charset="0"/>
              </a:rPr>
              <a:t>真っ白になって、</a:t>
            </a:r>
            <a:endParaRPr lang="en-US" altLang="ja-JP" sz="2800">
              <a:latin typeface="Calibri" pitchFamily="34" charset="0"/>
            </a:endParaRPr>
          </a:p>
          <a:p>
            <a:pPr algn="ctr">
              <a:lnSpc>
                <a:spcPct val="150000"/>
              </a:lnSpc>
            </a:pPr>
            <a:r>
              <a:rPr lang="ja-JP" altLang="en-US" sz="2800">
                <a:latin typeface="Calibri" pitchFamily="34" charset="0"/>
              </a:rPr>
              <a:t>心の中まで</a:t>
            </a:r>
            <a:endParaRPr lang="en-US" altLang="ja-JP" sz="2800">
              <a:latin typeface="Calibri" pitchFamily="34" charset="0"/>
            </a:endParaRPr>
          </a:p>
          <a:p>
            <a:pPr algn="ctr">
              <a:lnSpc>
                <a:spcPct val="150000"/>
              </a:lnSpc>
            </a:pPr>
            <a:r>
              <a:rPr lang="ja-JP" altLang="en-US" sz="2800">
                <a:latin typeface="Calibri" pitchFamily="34" charset="0"/>
              </a:rPr>
              <a:t>真っ白になってしまった・・・</a:t>
            </a:r>
          </a:p>
        </p:txBody>
      </p:sp>
      <p:sp>
        <p:nvSpPr>
          <p:cNvPr id="35842" name="テキスト ボックス 2"/>
          <p:cNvSpPr txBox="1">
            <a:spLocks noChangeArrowheads="1"/>
          </p:cNvSpPr>
          <p:nvPr/>
        </p:nvSpPr>
        <p:spPr bwMode="auto">
          <a:xfrm>
            <a:off x="4143375" y="6429375"/>
            <a:ext cx="630238" cy="215900"/>
          </a:xfrm>
          <a:prstGeom prst="rect">
            <a:avLst/>
          </a:prstGeom>
          <a:noFill/>
          <a:ln w="9525">
            <a:noFill/>
            <a:miter lim="800000"/>
            <a:headEnd/>
            <a:tailEnd/>
          </a:ln>
        </p:spPr>
        <p:txBody>
          <a:bodyPr wrap="none">
            <a:spAutoFit/>
          </a:bodyPr>
          <a:lstStyle/>
          <a:p>
            <a:r>
              <a:rPr lang="ja-JP" altLang="en-US" sz="800">
                <a:latin typeface="Calibri" pitchFamily="34" charset="0"/>
              </a:rPr>
              <a:t>－　</a:t>
            </a:r>
            <a:r>
              <a:rPr lang="en-US" altLang="ja-JP" sz="800">
                <a:latin typeface="Calibri" pitchFamily="34" charset="0"/>
              </a:rPr>
              <a:t>10</a:t>
            </a:r>
            <a:r>
              <a:rPr lang="ja-JP" altLang="en-US" sz="800">
                <a:latin typeface="Calibri" pitchFamily="34" charset="0"/>
              </a:rPr>
              <a:t>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テキスト ボックス 4"/>
          <p:cNvSpPr txBox="1">
            <a:spLocks noChangeArrowheads="1"/>
          </p:cNvSpPr>
          <p:nvPr/>
        </p:nvSpPr>
        <p:spPr bwMode="auto">
          <a:xfrm>
            <a:off x="2668588" y="2540000"/>
            <a:ext cx="3402012" cy="2032000"/>
          </a:xfrm>
          <a:prstGeom prst="rect">
            <a:avLst/>
          </a:prstGeom>
          <a:noFill/>
          <a:ln w="9525">
            <a:noFill/>
            <a:miter lim="800000"/>
            <a:headEnd/>
            <a:tailEnd/>
          </a:ln>
        </p:spPr>
        <p:txBody>
          <a:bodyPr wrap="none">
            <a:spAutoFit/>
          </a:bodyPr>
          <a:lstStyle/>
          <a:p>
            <a:pPr algn="ctr">
              <a:lnSpc>
                <a:spcPct val="150000"/>
              </a:lnSpc>
            </a:pPr>
            <a:r>
              <a:rPr lang="ja-JP" altLang="en-US" sz="2800">
                <a:latin typeface="Calibri" pitchFamily="34" charset="0"/>
              </a:rPr>
              <a:t>あれ？</a:t>
            </a:r>
            <a:endParaRPr lang="en-US" altLang="ja-JP" sz="2800">
              <a:latin typeface="Calibri" pitchFamily="34" charset="0"/>
            </a:endParaRPr>
          </a:p>
          <a:p>
            <a:pPr algn="ctr">
              <a:lnSpc>
                <a:spcPct val="150000"/>
              </a:lnSpc>
            </a:pPr>
            <a:r>
              <a:rPr lang="ja-JP" altLang="en-US" sz="2800">
                <a:latin typeface="Calibri" pitchFamily="34" charset="0"/>
              </a:rPr>
              <a:t>何だか軽くなって、</a:t>
            </a:r>
            <a:endParaRPr lang="en-US" altLang="ja-JP" sz="2800">
              <a:latin typeface="Calibri" pitchFamily="34" charset="0"/>
            </a:endParaRPr>
          </a:p>
          <a:p>
            <a:pPr algn="ctr">
              <a:lnSpc>
                <a:spcPct val="150000"/>
              </a:lnSpc>
            </a:pPr>
            <a:r>
              <a:rPr lang="ja-JP" altLang="en-US" sz="2800">
                <a:latin typeface="Calibri" pitchFamily="34" charset="0"/>
              </a:rPr>
              <a:t>空まで飛べるかも・・・</a:t>
            </a:r>
          </a:p>
        </p:txBody>
      </p:sp>
      <p:sp>
        <p:nvSpPr>
          <p:cNvPr id="7" name="円/楕円 6"/>
          <p:cNvSpPr/>
          <p:nvPr/>
        </p:nvSpPr>
        <p:spPr>
          <a:xfrm>
            <a:off x="4143375" y="142875"/>
            <a:ext cx="357188" cy="35718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 name="円/楕円 7"/>
          <p:cNvSpPr/>
          <p:nvPr/>
        </p:nvSpPr>
        <p:spPr>
          <a:xfrm>
            <a:off x="4214813" y="928688"/>
            <a:ext cx="214312" cy="21431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 name="円/楕円 8"/>
          <p:cNvSpPr/>
          <p:nvPr/>
        </p:nvSpPr>
        <p:spPr>
          <a:xfrm>
            <a:off x="4286250" y="1571625"/>
            <a:ext cx="71438" cy="7143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6869" name="テキスト ボックス 5"/>
          <p:cNvSpPr txBox="1">
            <a:spLocks noChangeArrowheads="1"/>
          </p:cNvSpPr>
          <p:nvPr/>
        </p:nvSpPr>
        <p:spPr bwMode="auto">
          <a:xfrm>
            <a:off x="4143375" y="6429375"/>
            <a:ext cx="630238" cy="215900"/>
          </a:xfrm>
          <a:prstGeom prst="rect">
            <a:avLst/>
          </a:prstGeom>
          <a:noFill/>
          <a:ln w="9525">
            <a:noFill/>
            <a:miter lim="800000"/>
            <a:headEnd/>
            <a:tailEnd/>
          </a:ln>
        </p:spPr>
        <p:txBody>
          <a:bodyPr wrap="none">
            <a:spAutoFit/>
          </a:bodyPr>
          <a:lstStyle/>
          <a:p>
            <a:r>
              <a:rPr lang="ja-JP" altLang="en-US" sz="800">
                <a:latin typeface="Calibri" pitchFamily="34" charset="0"/>
              </a:rPr>
              <a:t>－　</a:t>
            </a:r>
            <a:r>
              <a:rPr lang="en-US" altLang="ja-JP" sz="800">
                <a:latin typeface="Calibri" pitchFamily="34" charset="0"/>
              </a:rPr>
              <a:t>11</a:t>
            </a:r>
            <a:r>
              <a:rPr lang="ja-JP" altLang="en-US" sz="800">
                <a:latin typeface="Calibri" pitchFamily="34" charset="0"/>
              </a:rPr>
              <a:t>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円/楕円 2"/>
          <p:cNvSpPr/>
          <p:nvPr/>
        </p:nvSpPr>
        <p:spPr>
          <a:xfrm>
            <a:off x="1143000" y="71438"/>
            <a:ext cx="2500313" cy="250031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 name="円/楕円 4"/>
          <p:cNvSpPr/>
          <p:nvPr/>
        </p:nvSpPr>
        <p:spPr>
          <a:xfrm>
            <a:off x="4143375" y="357188"/>
            <a:ext cx="1143000" cy="11430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 name="円/楕円 6"/>
          <p:cNvSpPr/>
          <p:nvPr/>
        </p:nvSpPr>
        <p:spPr>
          <a:xfrm>
            <a:off x="5500688" y="3857625"/>
            <a:ext cx="2357437" cy="235743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 name="円/楕円 7"/>
          <p:cNvSpPr/>
          <p:nvPr/>
        </p:nvSpPr>
        <p:spPr>
          <a:xfrm>
            <a:off x="6143625" y="1857375"/>
            <a:ext cx="214313" cy="214313"/>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 name="円/楕円 8"/>
          <p:cNvSpPr/>
          <p:nvPr/>
        </p:nvSpPr>
        <p:spPr>
          <a:xfrm>
            <a:off x="4714875" y="3571875"/>
            <a:ext cx="642938" cy="64293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 name="円/楕円 9"/>
          <p:cNvSpPr/>
          <p:nvPr/>
        </p:nvSpPr>
        <p:spPr>
          <a:xfrm>
            <a:off x="4929188" y="1928813"/>
            <a:ext cx="419100" cy="4191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1" name="円/楕円 10"/>
          <p:cNvSpPr/>
          <p:nvPr/>
        </p:nvSpPr>
        <p:spPr>
          <a:xfrm>
            <a:off x="3429000" y="2714625"/>
            <a:ext cx="419100" cy="4191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2" name="円/楕円 11"/>
          <p:cNvSpPr/>
          <p:nvPr/>
        </p:nvSpPr>
        <p:spPr>
          <a:xfrm>
            <a:off x="4429125" y="2500313"/>
            <a:ext cx="285750" cy="28575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3" name="円/楕円 12"/>
          <p:cNvSpPr/>
          <p:nvPr/>
        </p:nvSpPr>
        <p:spPr>
          <a:xfrm>
            <a:off x="7858125" y="3429000"/>
            <a:ext cx="419100" cy="4191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4" name="円/楕円 13"/>
          <p:cNvSpPr/>
          <p:nvPr/>
        </p:nvSpPr>
        <p:spPr>
          <a:xfrm>
            <a:off x="3714750" y="1857375"/>
            <a:ext cx="419100" cy="4191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 name="パイ 15"/>
          <p:cNvSpPr/>
          <p:nvPr/>
        </p:nvSpPr>
        <p:spPr>
          <a:xfrm>
            <a:off x="6878638" y="-2187575"/>
            <a:ext cx="4530725" cy="4375150"/>
          </a:xfrm>
          <a:prstGeom prst="pie">
            <a:avLst>
              <a:gd name="adj1" fmla="val 5386018"/>
              <a:gd name="adj2" fmla="val 10823760"/>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ja-JP" altLang="en-US">
              <a:solidFill>
                <a:schemeClr val="tx1"/>
              </a:solidFill>
            </a:endParaRPr>
          </a:p>
        </p:txBody>
      </p:sp>
      <p:sp>
        <p:nvSpPr>
          <p:cNvPr id="17" name="パイ 16"/>
          <p:cNvSpPr/>
          <p:nvPr/>
        </p:nvSpPr>
        <p:spPr>
          <a:xfrm rot="10800000">
            <a:off x="-4592638" y="2424113"/>
            <a:ext cx="9185276" cy="8867775"/>
          </a:xfrm>
          <a:prstGeom prst="pie">
            <a:avLst>
              <a:gd name="adj1" fmla="val 5386018"/>
              <a:gd name="adj2" fmla="val 10823760"/>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ja-JP" altLang="en-US">
              <a:solidFill>
                <a:schemeClr val="tx1"/>
              </a:solidFill>
            </a:endParaRPr>
          </a:p>
        </p:txBody>
      </p:sp>
      <p:sp>
        <p:nvSpPr>
          <p:cNvPr id="18" name="円/楕円 17"/>
          <p:cNvSpPr/>
          <p:nvPr/>
        </p:nvSpPr>
        <p:spPr>
          <a:xfrm>
            <a:off x="5786438" y="2357438"/>
            <a:ext cx="71437" cy="71437"/>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9" name="円/楕円 18"/>
          <p:cNvSpPr/>
          <p:nvPr/>
        </p:nvSpPr>
        <p:spPr>
          <a:xfrm>
            <a:off x="5929313" y="2571750"/>
            <a:ext cx="204787" cy="20478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0" name="円/楕円 19"/>
          <p:cNvSpPr/>
          <p:nvPr/>
        </p:nvSpPr>
        <p:spPr>
          <a:xfrm>
            <a:off x="6572250" y="2571750"/>
            <a:ext cx="71438" cy="7143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1" name="円/楕円 20"/>
          <p:cNvSpPr/>
          <p:nvPr/>
        </p:nvSpPr>
        <p:spPr>
          <a:xfrm>
            <a:off x="4357688" y="3286125"/>
            <a:ext cx="71437" cy="7143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7905" name="テキスト ボックス 21"/>
          <p:cNvSpPr txBox="1">
            <a:spLocks noChangeArrowheads="1"/>
          </p:cNvSpPr>
          <p:nvPr/>
        </p:nvSpPr>
        <p:spPr bwMode="auto">
          <a:xfrm>
            <a:off x="4714875" y="2928938"/>
            <a:ext cx="4071938" cy="461962"/>
          </a:xfrm>
          <a:prstGeom prst="rect">
            <a:avLst/>
          </a:prstGeom>
          <a:noFill/>
          <a:ln w="9525">
            <a:noFill/>
            <a:miter lim="800000"/>
            <a:headEnd/>
            <a:tailEnd/>
          </a:ln>
        </p:spPr>
        <p:txBody>
          <a:bodyPr>
            <a:spAutoFit/>
          </a:bodyPr>
          <a:lstStyle/>
          <a:p>
            <a:r>
              <a:rPr lang="ja-JP" altLang="en-US" sz="2400">
                <a:latin typeface="Calibri" pitchFamily="34" charset="0"/>
              </a:rPr>
              <a:t>宇宙の中の、小さな自分。</a:t>
            </a:r>
          </a:p>
        </p:txBody>
      </p:sp>
      <p:sp>
        <p:nvSpPr>
          <p:cNvPr id="37906" name="テキスト ボックス 22"/>
          <p:cNvSpPr txBox="1">
            <a:spLocks noChangeArrowheads="1"/>
          </p:cNvSpPr>
          <p:nvPr/>
        </p:nvSpPr>
        <p:spPr bwMode="auto">
          <a:xfrm>
            <a:off x="4143375" y="6429375"/>
            <a:ext cx="668338" cy="215900"/>
          </a:xfrm>
          <a:prstGeom prst="rect">
            <a:avLst/>
          </a:prstGeom>
          <a:noFill/>
          <a:ln w="9525">
            <a:noFill/>
            <a:miter lim="800000"/>
            <a:headEnd/>
            <a:tailEnd/>
          </a:ln>
        </p:spPr>
        <p:txBody>
          <a:bodyPr wrap="none">
            <a:spAutoFit/>
          </a:bodyPr>
          <a:lstStyle/>
          <a:p>
            <a:r>
              <a:rPr lang="ja-JP" altLang="en-US" sz="800">
                <a:solidFill>
                  <a:schemeClr val="bg1"/>
                </a:solidFill>
                <a:latin typeface="Calibri" pitchFamily="34" charset="0"/>
              </a:rPr>
              <a:t>－　１２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円/楕円 8"/>
          <p:cNvSpPr/>
          <p:nvPr/>
        </p:nvSpPr>
        <p:spPr>
          <a:xfrm>
            <a:off x="6429375" y="4071938"/>
            <a:ext cx="142875" cy="142875"/>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8914" name="テキスト ボックス 2"/>
          <p:cNvSpPr txBox="1">
            <a:spLocks noChangeArrowheads="1"/>
          </p:cNvSpPr>
          <p:nvPr/>
        </p:nvSpPr>
        <p:spPr bwMode="auto">
          <a:xfrm>
            <a:off x="1714500" y="2714625"/>
            <a:ext cx="4071938" cy="461963"/>
          </a:xfrm>
          <a:prstGeom prst="rect">
            <a:avLst/>
          </a:prstGeom>
          <a:noFill/>
          <a:ln w="9525">
            <a:noFill/>
            <a:miter lim="800000"/>
            <a:headEnd/>
            <a:tailEnd/>
          </a:ln>
        </p:spPr>
        <p:txBody>
          <a:bodyPr>
            <a:spAutoFit/>
          </a:bodyPr>
          <a:lstStyle/>
          <a:p>
            <a:r>
              <a:rPr lang="ja-JP" altLang="en-US" sz="2400">
                <a:latin typeface="Calibri" pitchFamily="34" charset="0"/>
              </a:rPr>
              <a:t>自分の中の、小宇宙。</a:t>
            </a:r>
          </a:p>
        </p:txBody>
      </p:sp>
      <p:sp>
        <p:nvSpPr>
          <p:cNvPr id="38915" name="テキスト ボックス 3"/>
          <p:cNvSpPr txBox="1">
            <a:spLocks noChangeArrowheads="1"/>
          </p:cNvSpPr>
          <p:nvPr/>
        </p:nvSpPr>
        <p:spPr bwMode="auto">
          <a:xfrm>
            <a:off x="4143375" y="6429375"/>
            <a:ext cx="668338" cy="215900"/>
          </a:xfrm>
          <a:prstGeom prst="rect">
            <a:avLst/>
          </a:prstGeom>
          <a:noFill/>
          <a:ln w="9525">
            <a:noFill/>
            <a:miter lim="800000"/>
            <a:headEnd/>
            <a:tailEnd/>
          </a:ln>
        </p:spPr>
        <p:txBody>
          <a:bodyPr wrap="none">
            <a:spAutoFit/>
          </a:bodyPr>
          <a:lstStyle/>
          <a:p>
            <a:r>
              <a:rPr lang="ja-JP" altLang="en-US" sz="800">
                <a:latin typeface="Calibri" pitchFamily="34" charset="0"/>
              </a:rPr>
              <a:t>－　１３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テキスト ボックス 3"/>
          <p:cNvSpPr txBox="1">
            <a:spLocks noChangeArrowheads="1"/>
          </p:cNvSpPr>
          <p:nvPr/>
        </p:nvSpPr>
        <p:spPr bwMode="auto">
          <a:xfrm>
            <a:off x="4143375" y="6429375"/>
            <a:ext cx="668338" cy="215900"/>
          </a:xfrm>
          <a:prstGeom prst="rect">
            <a:avLst/>
          </a:prstGeom>
          <a:noFill/>
          <a:ln w="9525">
            <a:noFill/>
            <a:miter lim="800000"/>
            <a:headEnd/>
            <a:tailEnd/>
          </a:ln>
        </p:spPr>
        <p:txBody>
          <a:bodyPr wrap="none">
            <a:spAutoFit/>
          </a:bodyPr>
          <a:lstStyle/>
          <a:p>
            <a:r>
              <a:rPr lang="ja-JP" altLang="en-US" sz="800">
                <a:latin typeface="Calibri" pitchFamily="34" charset="0"/>
              </a:rPr>
              <a:t>－　１４　－</a:t>
            </a:r>
          </a:p>
        </p:txBody>
      </p:sp>
      <p:sp>
        <p:nvSpPr>
          <p:cNvPr id="39938" name="テキスト ボックス 12"/>
          <p:cNvSpPr txBox="1">
            <a:spLocks noChangeArrowheads="1"/>
          </p:cNvSpPr>
          <p:nvPr/>
        </p:nvSpPr>
        <p:spPr bwMode="auto">
          <a:xfrm>
            <a:off x="2714625" y="3143250"/>
            <a:ext cx="3725863" cy="665163"/>
          </a:xfrm>
          <a:prstGeom prst="rect">
            <a:avLst/>
          </a:prstGeom>
          <a:noFill/>
          <a:ln w="9525">
            <a:noFill/>
            <a:miter lim="800000"/>
            <a:headEnd/>
            <a:tailEnd/>
          </a:ln>
        </p:spPr>
        <p:txBody>
          <a:bodyPr wrap="none">
            <a:spAutoFit/>
          </a:bodyPr>
          <a:lstStyle/>
          <a:p>
            <a:pPr>
              <a:lnSpc>
                <a:spcPct val="150000"/>
              </a:lnSpc>
            </a:pPr>
            <a:r>
              <a:rPr lang="ja-JP" altLang="en-US" sz="2800">
                <a:latin typeface="Calibri" pitchFamily="34" charset="0"/>
              </a:rPr>
              <a:t>すべての人の心の穴が</a:t>
            </a:r>
            <a:endParaRPr lang="en-US" altLang="ja-JP" sz="2800">
              <a:latin typeface="Calibri" pitchFamily="34" charset="0"/>
            </a:endParaRPr>
          </a:p>
        </p:txBody>
      </p:sp>
      <p:sp>
        <p:nvSpPr>
          <p:cNvPr id="14" name="円/楕円 13"/>
          <p:cNvSpPr/>
          <p:nvPr/>
        </p:nvSpPr>
        <p:spPr>
          <a:xfrm>
            <a:off x="1571625" y="3143250"/>
            <a:ext cx="419100" cy="4191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5" name="円/楕円 14"/>
          <p:cNvSpPr/>
          <p:nvPr/>
        </p:nvSpPr>
        <p:spPr>
          <a:xfrm>
            <a:off x="4271963" y="428625"/>
            <a:ext cx="419100" cy="4191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 name="円/楕円 15"/>
          <p:cNvSpPr/>
          <p:nvPr/>
        </p:nvSpPr>
        <p:spPr>
          <a:xfrm>
            <a:off x="4429125" y="5929313"/>
            <a:ext cx="419100" cy="4191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7" name="円/楕円 16"/>
          <p:cNvSpPr/>
          <p:nvPr/>
        </p:nvSpPr>
        <p:spPr>
          <a:xfrm>
            <a:off x="7072313" y="3143250"/>
            <a:ext cx="419100" cy="4191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9" name="円/楕円 18"/>
          <p:cNvSpPr/>
          <p:nvPr/>
        </p:nvSpPr>
        <p:spPr>
          <a:xfrm>
            <a:off x="2357438" y="1285875"/>
            <a:ext cx="419100" cy="4191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0" name="円/楕円 19"/>
          <p:cNvSpPr/>
          <p:nvPr/>
        </p:nvSpPr>
        <p:spPr>
          <a:xfrm>
            <a:off x="6286500" y="1214438"/>
            <a:ext cx="419100" cy="4191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1" name="円/楕円 20"/>
          <p:cNvSpPr/>
          <p:nvPr/>
        </p:nvSpPr>
        <p:spPr>
          <a:xfrm>
            <a:off x="2286000" y="5072063"/>
            <a:ext cx="419100" cy="4191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2" name="円/楕円 21"/>
          <p:cNvSpPr/>
          <p:nvPr/>
        </p:nvSpPr>
        <p:spPr>
          <a:xfrm>
            <a:off x="6215063" y="5072063"/>
            <a:ext cx="419100" cy="4191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テキスト ボックス 2"/>
          <p:cNvSpPr txBox="1">
            <a:spLocks noChangeArrowheads="1"/>
          </p:cNvSpPr>
          <p:nvPr/>
        </p:nvSpPr>
        <p:spPr bwMode="auto">
          <a:xfrm>
            <a:off x="4143375" y="6429375"/>
            <a:ext cx="668338" cy="215900"/>
          </a:xfrm>
          <a:prstGeom prst="rect">
            <a:avLst/>
          </a:prstGeom>
          <a:noFill/>
          <a:ln w="9525">
            <a:noFill/>
            <a:miter lim="800000"/>
            <a:headEnd/>
            <a:tailEnd/>
          </a:ln>
        </p:spPr>
        <p:txBody>
          <a:bodyPr wrap="none">
            <a:spAutoFit/>
          </a:bodyPr>
          <a:lstStyle/>
          <a:p>
            <a:r>
              <a:rPr lang="ja-JP" altLang="en-US" sz="800">
                <a:latin typeface="Calibri" pitchFamily="34" charset="0"/>
              </a:rPr>
              <a:t>－　１５　－</a:t>
            </a:r>
          </a:p>
        </p:txBody>
      </p:sp>
      <p:sp>
        <p:nvSpPr>
          <p:cNvPr id="40962" name="正方形/長方形 5"/>
          <p:cNvSpPr>
            <a:spLocks noChangeArrowheads="1"/>
          </p:cNvSpPr>
          <p:nvPr/>
        </p:nvSpPr>
        <p:spPr bwMode="auto">
          <a:xfrm>
            <a:off x="1500188" y="3143250"/>
            <a:ext cx="5864225" cy="665163"/>
          </a:xfrm>
          <a:prstGeom prst="rect">
            <a:avLst/>
          </a:prstGeom>
          <a:noFill/>
          <a:ln w="9525">
            <a:noFill/>
            <a:miter lim="800000"/>
            <a:headEnd/>
            <a:tailEnd/>
          </a:ln>
        </p:spPr>
        <p:txBody>
          <a:bodyPr wrap="none">
            <a:spAutoFit/>
          </a:bodyPr>
          <a:lstStyle/>
          <a:p>
            <a:pPr>
              <a:lnSpc>
                <a:spcPct val="150000"/>
              </a:lnSpc>
            </a:pPr>
            <a:r>
              <a:rPr lang="ja-JP" altLang="en-US" sz="2800">
                <a:latin typeface="Calibri" pitchFamily="34" charset="0"/>
              </a:rPr>
              <a:t>真っ白な光で埋め尽くされるように・・・</a:t>
            </a:r>
          </a:p>
        </p:txBody>
      </p:sp>
      <p:sp>
        <p:nvSpPr>
          <p:cNvPr id="40963" name="正方形/長方形 6"/>
          <p:cNvSpPr>
            <a:spLocks noChangeArrowheads="1"/>
          </p:cNvSpPr>
          <p:nvPr/>
        </p:nvSpPr>
        <p:spPr bwMode="auto">
          <a:xfrm>
            <a:off x="8143875" y="5715000"/>
            <a:ext cx="544513" cy="665163"/>
          </a:xfrm>
          <a:prstGeom prst="rect">
            <a:avLst/>
          </a:prstGeom>
          <a:noFill/>
          <a:ln w="9525">
            <a:noFill/>
            <a:miter lim="800000"/>
            <a:headEnd/>
            <a:tailEnd/>
          </a:ln>
        </p:spPr>
        <p:txBody>
          <a:bodyPr wrap="none">
            <a:spAutoFit/>
          </a:bodyPr>
          <a:lstStyle/>
          <a:p>
            <a:pPr>
              <a:lnSpc>
                <a:spcPct val="150000"/>
              </a:lnSpc>
            </a:pPr>
            <a:r>
              <a:rPr lang="ja-JP" altLang="en-US" sz="2800">
                <a:latin typeface="Calibri" pitchFamily="34" charset="0"/>
              </a:rPr>
              <a:t>終</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5" name="Picture 7" descr="C:\Users\vera\AppData\Local\Microsoft\Windows\Temporary Internet Files\Content.IE5\AN0RLLW3\MPj04311920000[1].jpg"/>
          <p:cNvPicPr>
            <a:picLocks noChangeAspect="1" noChangeArrowheads="1"/>
          </p:cNvPicPr>
          <p:nvPr/>
        </p:nvPicPr>
        <p:blipFill>
          <a:blip r:embed="rId2" cstate="print"/>
          <a:srcRect/>
          <a:stretch>
            <a:fillRect/>
          </a:stretch>
        </p:blipFill>
        <p:spPr bwMode="auto">
          <a:xfrm>
            <a:off x="5429256" y="642918"/>
            <a:ext cx="3357586" cy="3357586"/>
          </a:xfrm>
          <a:prstGeom prst="rect">
            <a:avLst/>
          </a:prstGeom>
          <a:ln>
            <a:noFill/>
          </a:ln>
          <a:effectLst>
            <a:softEdge rad="112500"/>
          </a:effectLst>
        </p:spPr>
      </p:pic>
      <p:sp>
        <p:nvSpPr>
          <p:cNvPr id="41986" name="テキスト ボックス 1"/>
          <p:cNvSpPr txBox="1">
            <a:spLocks noChangeArrowheads="1"/>
          </p:cNvSpPr>
          <p:nvPr/>
        </p:nvSpPr>
        <p:spPr bwMode="auto">
          <a:xfrm>
            <a:off x="571500" y="500063"/>
            <a:ext cx="4737100" cy="1816100"/>
          </a:xfrm>
          <a:prstGeom prst="rect">
            <a:avLst/>
          </a:prstGeom>
          <a:noFill/>
          <a:ln w="9525">
            <a:noFill/>
            <a:miter lim="800000"/>
            <a:headEnd/>
            <a:tailEnd/>
          </a:ln>
        </p:spPr>
        <p:txBody>
          <a:bodyPr wrap="none">
            <a:spAutoFit/>
          </a:bodyPr>
          <a:lstStyle/>
          <a:p>
            <a:r>
              <a:rPr lang="ja-JP" altLang="en-US" sz="2800">
                <a:latin typeface="Calibri" pitchFamily="34" charset="0"/>
              </a:rPr>
              <a:t>●今日の課題</a:t>
            </a:r>
            <a:endParaRPr lang="en-US" altLang="ja-JP" sz="2800">
              <a:latin typeface="Calibri" pitchFamily="34" charset="0"/>
            </a:endParaRPr>
          </a:p>
          <a:p>
            <a:endParaRPr lang="en-US" altLang="ja-JP" sz="2800">
              <a:latin typeface="Calibri" pitchFamily="34" charset="0"/>
            </a:endParaRPr>
          </a:p>
          <a:p>
            <a:r>
              <a:rPr lang="ja-JP" altLang="en-US" sz="2800">
                <a:latin typeface="Calibri" pitchFamily="34" charset="0"/>
              </a:rPr>
              <a:t>丸だけで絵本をつくりましょう。</a:t>
            </a:r>
            <a:endParaRPr lang="en-US" altLang="ja-JP" sz="2800">
              <a:latin typeface="Calibri" pitchFamily="34" charset="0"/>
            </a:endParaRPr>
          </a:p>
          <a:p>
            <a:endParaRPr lang="en-US" altLang="ja-JP" sz="2800">
              <a:latin typeface="Calibri" pitchFamily="34" charset="0"/>
            </a:endParaRPr>
          </a:p>
        </p:txBody>
      </p:sp>
      <p:sp>
        <p:nvSpPr>
          <p:cNvPr id="4" name="メモ 3"/>
          <p:cNvSpPr/>
          <p:nvPr/>
        </p:nvSpPr>
        <p:spPr>
          <a:xfrm>
            <a:off x="571500" y="1928813"/>
            <a:ext cx="4929188" cy="4572000"/>
          </a:xfrm>
          <a:prstGeom prst="foldedCorner">
            <a:avLst/>
          </a:prstGeom>
          <a:ln>
            <a:solidFill>
              <a:schemeClr val="bg1">
                <a:lumMod val="65000"/>
              </a:schemeClr>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endParaRPr lang="ja-JP" altLang="en-US"/>
          </a:p>
        </p:txBody>
      </p:sp>
      <p:sp>
        <p:nvSpPr>
          <p:cNvPr id="41988" name="正方形/長方形 4"/>
          <p:cNvSpPr>
            <a:spLocks noChangeArrowheads="1"/>
          </p:cNvSpPr>
          <p:nvPr/>
        </p:nvSpPr>
        <p:spPr bwMode="auto">
          <a:xfrm>
            <a:off x="642938" y="2000250"/>
            <a:ext cx="4857750" cy="4524375"/>
          </a:xfrm>
          <a:prstGeom prst="rect">
            <a:avLst/>
          </a:prstGeom>
          <a:noFill/>
          <a:ln w="9525">
            <a:noFill/>
            <a:miter lim="800000"/>
            <a:headEnd/>
            <a:tailEnd/>
          </a:ln>
        </p:spPr>
        <p:txBody>
          <a:bodyPr>
            <a:spAutoFit/>
          </a:bodyPr>
          <a:lstStyle/>
          <a:p>
            <a:pPr>
              <a:lnSpc>
                <a:spcPct val="150000"/>
              </a:lnSpc>
            </a:pPr>
            <a:r>
              <a:rPr lang="en-US" altLang="ja-JP" sz="2400">
                <a:latin typeface="Calibri" pitchFamily="34" charset="0"/>
              </a:rPr>
              <a:t>※</a:t>
            </a:r>
            <a:r>
              <a:rPr lang="ja-JP" altLang="en-US" sz="2400">
                <a:latin typeface="Calibri" pitchFamily="34" charset="0"/>
              </a:rPr>
              <a:t>条件：</a:t>
            </a:r>
            <a:endParaRPr lang="en-US" altLang="ja-JP" sz="2400">
              <a:latin typeface="Calibri" pitchFamily="34" charset="0"/>
            </a:endParaRPr>
          </a:p>
          <a:p>
            <a:pPr>
              <a:lnSpc>
                <a:spcPct val="150000"/>
              </a:lnSpc>
            </a:pPr>
            <a:r>
              <a:rPr lang="ja-JP" altLang="en-US" sz="2400">
                <a:latin typeface="Calibri" pitchFamily="34" charset="0"/>
              </a:rPr>
              <a:t>丸だけ使用すること（白丸・黒丸可）</a:t>
            </a:r>
            <a:endParaRPr lang="en-US" altLang="ja-JP" sz="2400">
              <a:latin typeface="Calibri" pitchFamily="34" charset="0"/>
            </a:endParaRPr>
          </a:p>
          <a:p>
            <a:pPr>
              <a:lnSpc>
                <a:spcPct val="150000"/>
              </a:lnSpc>
            </a:pPr>
            <a:r>
              <a:rPr lang="ja-JP" altLang="en-US" sz="2400">
                <a:latin typeface="Calibri" pitchFamily="34" charset="0"/>
              </a:rPr>
              <a:t>色は使用不可</a:t>
            </a:r>
            <a:endParaRPr lang="en-US" altLang="ja-JP" sz="2400">
              <a:latin typeface="Calibri" pitchFamily="34" charset="0"/>
            </a:endParaRPr>
          </a:p>
          <a:p>
            <a:pPr>
              <a:lnSpc>
                <a:spcPct val="150000"/>
              </a:lnSpc>
            </a:pPr>
            <a:r>
              <a:rPr lang="ja-JP" altLang="en-US" sz="2400">
                <a:latin typeface="Calibri" pitchFamily="34" charset="0"/>
              </a:rPr>
              <a:t>ページ数：１５枚（Ａ４横）</a:t>
            </a:r>
            <a:endParaRPr lang="en-US" altLang="ja-JP" sz="2400">
              <a:latin typeface="Calibri" pitchFamily="34" charset="0"/>
            </a:endParaRPr>
          </a:p>
          <a:p>
            <a:pPr>
              <a:lnSpc>
                <a:spcPct val="150000"/>
              </a:lnSpc>
            </a:pPr>
            <a:r>
              <a:rPr lang="ja-JP" altLang="en-US" sz="2400">
                <a:latin typeface="Calibri" pitchFamily="34" charset="0"/>
              </a:rPr>
              <a:t>学部・学年・氏名　記入</a:t>
            </a:r>
            <a:endParaRPr lang="en-US" altLang="ja-JP" sz="2400">
              <a:latin typeface="Calibri" pitchFamily="34" charset="0"/>
            </a:endParaRPr>
          </a:p>
          <a:p>
            <a:pPr>
              <a:lnSpc>
                <a:spcPct val="150000"/>
              </a:lnSpc>
            </a:pPr>
            <a:r>
              <a:rPr lang="ja-JP" altLang="en-US" sz="2400">
                <a:latin typeface="Calibri" pitchFamily="34" charset="0"/>
              </a:rPr>
              <a:t>自分らしいペンネームも記入</a:t>
            </a:r>
            <a:endParaRPr lang="en-US" altLang="ja-JP" sz="2400">
              <a:latin typeface="Calibri" pitchFamily="34" charset="0"/>
            </a:endParaRPr>
          </a:p>
          <a:p>
            <a:pPr>
              <a:lnSpc>
                <a:spcPct val="150000"/>
              </a:lnSpc>
            </a:pPr>
            <a:r>
              <a:rPr lang="ja-JP" altLang="en-US" sz="2400">
                <a:latin typeface="Calibri" pitchFamily="34" charset="0"/>
              </a:rPr>
              <a:t>ノンブルを挿入</a:t>
            </a:r>
            <a:endParaRPr lang="en-US" altLang="ja-JP" sz="2400">
              <a:latin typeface="Calibri" pitchFamily="34" charset="0"/>
            </a:endParaRPr>
          </a:p>
          <a:p>
            <a:pPr>
              <a:lnSpc>
                <a:spcPct val="150000"/>
              </a:lnSpc>
            </a:pPr>
            <a:r>
              <a:rPr lang="ja-JP" altLang="en-US" sz="2400">
                <a:latin typeface="Calibri" pitchFamily="34" charset="0"/>
              </a:rPr>
              <a:t>提出方法：ＰＤＦファイル</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テキスト ボックス 2"/>
          <p:cNvSpPr txBox="1">
            <a:spLocks noChangeArrowheads="1"/>
          </p:cNvSpPr>
          <p:nvPr/>
        </p:nvSpPr>
        <p:spPr bwMode="auto">
          <a:xfrm>
            <a:off x="571500" y="571500"/>
            <a:ext cx="3576638" cy="1384300"/>
          </a:xfrm>
          <a:prstGeom prst="rect">
            <a:avLst/>
          </a:prstGeom>
          <a:noFill/>
          <a:ln w="9525">
            <a:noFill/>
            <a:miter lim="800000"/>
            <a:headEnd/>
            <a:tailEnd/>
          </a:ln>
        </p:spPr>
        <p:txBody>
          <a:bodyPr wrap="none">
            <a:spAutoFit/>
          </a:bodyPr>
          <a:lstStyle/>
          <a:p>
            <a:pPr>
              <a:lnSpc>
                <a:spcPct val="150000"/>
              </a:lnSpc>
            </a:pPr>
            <a:r>
              <a:rPr lang="ja-JP" altLang="en-US" sz="2800">
                <a:latin typeface="Calibri" pitchFamily="34" charset="0"/>
              </a:rPr>
              <a:t>１）めくるとは？</a:t>
            </a:r>
            <a:endParaRPr lang="en-US" altLang="ja-JP" sz="2800">
              <a:latin typeface="Calibri" pitchFamily="34" charset="0"/>
            </a:endParaRPr>
          </a:p>
          <a:p>
            <a:pPr>
              <a:lnSpc>
                <a:spcPct val="150000"/>
              </a:lnSpc>
            </a:pPr>
            <a:r>
              <a:rPr lang="ja-JP" altLang="en-US" sz="2800">
                <a:latin typeface="Calibri" pitchFamily="34" charset="0"/>
              </a:rPr>
              <a:t>　　めくる方向は２種類</a:t>
            </a:r>
          </a:p>
        </p:txBody>
      </p:sp>
      <p:pic>
        <p:nvPicPr>
          <p:cNvPr id="15362" name="図 7" descr="名称未設定-1.jpg"/>
          <p:cNvPicPr>
            <a:picLocks noChangeAspect="1"/>
          </p:cNvPicPr>
          <p:nvPr/>
        </p:nvPicPr>
        <p:blipFill>
          <a:blip r:embed="rId2"/>
          <a:srcRect/>
          <a:stretch>
            <a:fillRect/>
          </a:stretch>
        </p:blipFill>
        <p:spPr bwMode="auto">
          <a:xfrm>
            <a:off x="496888" y="2071688"/>
            <a:ext cx="4289425" cy="4429125"/>
          </a:xfrm>
          <a:prstGeom prst="rect">
            <a:avLst/>
          </a:prstGeom>
          <a:noFill/>
          <a:ln w="9525">
            <a:noFill/>
            <a:miter lim="800000"/>
            <a:headEnd/>
            <a:tailEnd/>
          </a:ln>
        </p:spPr>
      </p:pic>
      <p:pic>
        <p:nvPicPr>
          <p:cNvPr id="15363" name="図 9" descr="12.jpg"/>
          <p:cNvPicPr>
            <a:picLocks noChangeAspect="1"/>
          </p:cNvPicPr>
          <p:nvPr/>
        </p:nvPicPr>
        <p:blipFill>
          <a:blip r:embed="rId3"/>
          <a:srcRect t="3125"/>
          <a:stretch>
            <a:fillRect/>
          </a:stretch>
        </p:blipFill>
        <p:spPr bwMode="auto">
          <a:xfrm>
            <a:off x="4786313" y="2071688"/>
            <a:ext cx="4008437" cy="4429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フローチャート : 代替処理 10"/>
          <p:cNvSpPr/>
          <p:nvPr/>
        </p:nvSpPr>
        <p:spPr>
          <a:xfrm>
            <a:off x="1571625" y="3500438"/>
            <a:ext cx="2928938" cy="857250"/>
          </a:xfrm>
          <a:prstGeom prst="flowChartAlternateProcess">
            <a:avLst/>
          </a:prstGeom>
          <a:solidFill>
            <a:schemeClr val="accent3">
              <a:lumMod val="60000"/>
              <a:lumOff val="40000"/>
            </a:schemeClr>
          </a:solidFill>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ja-JP" altLang="en-US"/>
          </a:p>
        </p:txBody>
      </p:sp>
      <p:sp>
        <p:nvSpPr>
          <p:cNvPr id="10" name="フローチャート : 代替処理 9"/>
          <p:cNvSpPr/>
          <p:nvPr/>
        </p:nvSpPr>
        <p:spPr>
          <a:xfrm>
            <a:off x="571500" y="4786313"/>
            <a:ext cx="5000625" cy="928687"/>
          </a:xfrm>
          <a:prstGeom prst="flowChartAlternateProcess">
            <a:avLst/>
          </a:prstGeom>
          <a:solidFill>
            <a:schemeClr val="accent3">
              <a:lumMod val="75000"/>
            </a:schemeClr>
          </a:solidFill>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ja-JP" altLang="en-US"/>
          </a:p>
        </p:txBody>
      </p:sp>
      <p:sp>
        <p:nvSpPr>
          <p:cNvPr id="9" name="フローチャート : 代替処理 8"/>
          <p:cNvSpPr/>
          <p:nvPr/>
        </p:nvSpPr>
        <p:spPr>
          <a:xfrm>
            <a:off x="1571625" y="2214563"/>
            <a:ext cx="2928938" cy="857250"/>
          </a:xfrm>
          <a:prstGeom prst="flowChartAlternateProcess">
            <a:avLst/>
          </a:prstGeom>
          <a:solidFill>
            <a:schemeClr val="bg2">
              <a:lumMod val="90000"/>
            </a:schemeClr>
          </a:solidFill>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ja-JP" altLang="en-US"/>
          </a:p>
        </p:txBody>
      </p:sp>
      <p:sp>
        <p:nvSpPr>
          <p:cNvPr id="16388" name="テキスト ボックス 4"/>
          <p:cNvSpPr txBox="1">
            <a:spLocks noChangeArrowheads="1"/>
          </p:cNvSpPr>
          <p:nvPr/>
        </p:nvSpPr>
        <p:spPr bwMode="auto">
          <a:xfrm>
            <a:off x="642938" y="2286000"/>
            <a:ext cx="4786312" cy="3324225"/>
          </a:xfrm>
          <a:prstGeom prst="rect">
            <a:avLst/>
          </a:prstGeom>
          <a:noFill/>
          <a:ln w="9525">
            <a:noFill/>
            <a:miter lim="800000"/>
            <a:headEnd/>
            <a:tailEnd/>
          </a:ln>
        </p:spPr>
        <p:txBody>
          <a:bodyPr>
            <a:spAutoFit/>
          </a:bodyPr>
          <a:lstStyle/>
          <a:p>
            <a:pPr algn="ctr">
              <a:lnSpc>
                <a:spcPct val="150000"/>
              </a:lnSpc>
            </a:pPr>
            <a:r>
              <a:rPr lang="ja-JP" altLang="en-US" sz="2800">
                <a:latin typeface="Calibri" pitchFamily="34" charset="0"/>
              </a:rPr>
              <a:t>場面が変わる</a:t>
            </a:r>
            <a:endParaRPr lang="en-US" altLang="ja-JP" sz="2800">
              <a:latin typeface="Calibri" pitchFamily="34" charset="0"/>
            </a:endParaRPr>
          </a:p>
          <a:p>
            <a:pPr algn="ctr">
              <a:lnSpc>
                <a:spcPct val="150000"/>
              </a:lnSpc>
            </a:pPr>
            <a:r>
              <a:rPr lang="ja-JP" altLang="en-US" sz="2800">
                <a:latin typeface="Calibri" pitchFamily="34" charset="0"/>
              </a:rPr>
              <a:t>↓</a:t>
            </a:r>
            <a:endParaRPr lang="en-US" altLang="ja-JP" sz="2800">
              <a:latin typeface="Calibri" pitchFamily="34" charset="0"/>
            </a:endParaRPr>
          </a:p>
          <a:p>
            <a:pPr algn="ctr">
              <a:lnSpc>
                <a:spcPct val="150000"/>
              </a:lnSpc>
            </a:pPr>
            <a:r>
              <a:rPr lang="ja-JP" altLang="en-US" sz="2800">
                <a:latin typeface="Calibri" pitchFamily="34" charset="0"/>
              </a:rPr>
              <a:t>気分が変わる</a:t>
            </a:r>
            <a:endParaRPr lang="en-US" altLang="ja-JP" sz="2800">
              <a:latin typeface="Calibri" pitchFamily="34" charset="0"/>
            </a:endParaRPr>
          </a:p>
          <a:p>
            <a:pPr algn="ctr">
              <a:lnSpc>
                <a:spcPct val="150000"/>
              </a:lnSpc>
            </a:pPr>
            <a:r>
              <a:rPr lang="ja-JP" altLang="en-US" sz="2800">
                <a:latin typeface="Calibri" pitchFamily="34" charset="0"/>
              </a:rPr>
              <a:t>↓</a:t>
            </a:r>
            <a:endParaRPr lang="en-US" altLang="ja-JP" sz="2800">
              <a:latin typeface="Calibri" pitchFamily="34" charset="0"/>
            </a:endParaRPr>
          </a:p>
          <a:p>
            <a:pPr algn="ctr">
              <a:lnSpc>
                <a:spcPct val="150000"/>
              </a:lnSpc>
            </a:pPr>
            <a:r>
              <a:rPr lang="ja-JP" altLang="en-US" sz="2800">
                <a:latin typeface="Calibri" pitchFamily="34" charset="0"/>
              </a:rPr>
              <a:t>めくるときに繋がりを連想する</a:t>
            </a:r>
          </a:p>
        </p:txBody>
      </p:sp>
      <p:sp>
        <p:nvSpPr>
          <p:cNvPr id="16389" name="テキスト ボックス 6"/>
          <p:cNvSpPr txBox="1">
            <a:spLocks noChangeArrowheads="1"/>
          </p:cNvSpPr>
          <p:nvPr/>
        </p:nvSpPr>
        <p:spPr bwMode="auto">
          <a:xfrm>
            <a:off x="571500" y="428625"/>
            <a:ext cx="7262813" cy="1384300"/>
          </a:xfrm>
          <a:prstGeom prst="rect">
            <a:avLst/>
          </a:prstGeom>
          <a:noFill/>
          <a:ln w="9525">
            <a:noFill/>
            <a:miter lim="800000"/>
            <a:headEnd/>
            <a:tailEnd/>
          </a:ln>
        </p:spPr>
        <p:txBody>
          <a:bodyPr wrap="none">
            <a:spAutoFit/>
          </a:bodyPr>
          <a:lstStyle/>
          <a:p>
            <a:pPr>
              <a:lnSpc>
                <a:spcPct val="150000"/>
              </a:lnSpc>
            </a:pPr>
            <a:r>
              <a:rPr lang="ja-JP" altLang="en-US" sz="2800">
                <a:latin typeface="Calibri" pitchFamily="34" charset="0"/>
              </a:rPr>
              <a:t>２）めくる効果</a:t>
            </a:r>
            <a:endParaRPr lang="en-US" altLang="ja-JP" sz="2800">
              <a:latin typeface="Calibri" pitchFamily="34" charset="0"/>
            </a:endParaRPr>
          </a:p>
          <a:p>
            <a:pPr>
              <a:lnSpc>
                <a:spcPct val="150000"/>
              </a:lnSpc>
            </a:pPr>
            <a:r>
              <a:rPr lang="ja-JP" altLang="en-US" sz="2800">
                <a:latin typeface="Calibri" pitchFamily="34" charset="0"/>
              </a:rPr>
              <a:t>めくることによってどういうことが起こりますか？</a:t>
            </a:r>
          </a:p>
        </p:txBody>
      </p:sp>
      <p:pic>
        <p:nvPicPr>
          <p:cNvPr id="16390" name="図 7" descr="DSC01199.jpg"/>
          <p:cNvPicPr>
            <a:picLocks noChangeAspect="1"/>
          </p:cNvPicPr>
          <p:nvPr/>
        </p:nvPicPr>
        <p:blipFill>
          <a:blip r:embed="rId2"/>
          <a:srcRect/>
          <a:stretch>
            <a:fillRect/>
          </a:stretch>
        </p:blipFill>
        <p:spPr bwMode="auto">
          <a:xfrm>
            <a:off x="5715000" y="1857375"/>
            <a:ext cx="3000375" cy="45005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図 3" descr="DSC01201.jpg"/>
          <p:cNvPicPr>
            <a:picLocks noChangeAspect="1"/>
          </p:cNvPicPr>
          <p:nvPr/>
        </p:nvPicPr>
        <p:blipFill>
          <a:blip r:embed="rId2"/>
          <a:srcRect/>
          <a:stretch>
            <a:fillRect/>
          </a:stretch>
        </p:blipFill>
        <p:spPr bwMode="auto">
          <a:xfrm>
            <a:off x="752475" y="1214438"/>
            <a:ext cx="3676650" cy="5302250"/>
          </a:xfrm>
          <a:prstGeom prst="rect">
            <a:avLst/>
          </a:prstGeom>
          <a:noFill/>
          <a:ln w="9525">
            <a:noFill/>
            <a:miter lim="800000"/>
            <a:headEnd/>
            <a:tailEnd/>
          </a:ln>
        </p:spPr>
      </p:pic>
      <p:sp>
        <p:nvSpPr>
          <p:cNvPr id="17410" name="テキスト ボックス 4"/>
          <p:cNvSpPr txBox="1">
            <a:spLocks noChangeArrowheads="1"/>
          </p:cNvSpPr>
          <p:nvPr/>
        </p:nvSpPr>
        <p:spPr bwMode="auto">
          <a:xfrm>
            <a:off x="571500" y="428625"/>
            <a:ext cx="6515100" cy="738188"/>
          </a:xfrm>
          <a:prstGeom prst="rect">
            <a:avLst/>
          </a:prstGeom>
          <a:noFill/>
          <a:ln w="9525">
            <a:noFill/>
            <a:miter lim="800000"/>
            <a:headEnd/>
            <a:tailEnd/>
          </a:ln>
        </p:spPr>
        <p:txBody>
          <a:bodyPr wrap="none">
            <a:spAutoFit/>
          </a:bodyPr>
          <a:lstStyle/>
          <a:p>
            <a:pPr>
              <a:lnSpc>
                <a:spcPct val="150000"/>
              </a:lnSpc>
            </a:pPr>
            <a:r>
              <a:rPr lang="ja-JP" altLang="en-US" sz="2800">
                <a:latin typeface="Calibri" pitchFamily="34" charset="0"/>
              </a:rPr>
              <a:t>３）ひとつの画面に対する人間の心理状態</a:t>
            </a:r>
          </a:p>
        </p:txBody>
      </p:sp>
      <p:sp>
        <p:nvSpPr>
          <p:cNvPr id="17411" name="テキスト ボックス 5"/>
          <p:cNvSpPr txBox="1">
            <a:spLocks noChangeArrowheads="1"/>
          </p:cNvSpPr>
          <p:nvPr/>
        </p:nvSpPr>
        <p:spPr bwMode="auto">
          <a:xfrm>
            <a:off x="5000625" y="2000250"/>
            <a:ext cx="3000375" cy="923925"/>
          </a:xfrm>
          <a:prstGeom prst="rect">
            <a:avLst/>
          </a:prstGeom>
          <a:noFill/>
          <a:ln w="9525">
            <a:noFill/>
            <a:miter lim="800000"/>
            <a:headEnd/>
            <a:tailEnd/>
          </a:ln>
        </p:spPr>
        <p:txBody>
          <a:bodyPr>
            <a:spAutoFit/>
          </a:bodyPr>
          <a:lstStyle/>
          <a:p>
            <a:pPr>
              <a:lnSpc>
                <a:spcPct val="150000"/>
              </a:lnSpc>
            </a:pPr>
            <a:r>
              <a:rPr lang="ja-JP" altLang="en-US">
                <a:latin typeface="Calibri" pitchFamily="34" charset="0"/>
              </a:rPr>
              <a:t>「こんにちは」という声がして、</a:t>
            </a:r>
            <a:endParaRPr lang="en-US" altLang="ja-JP">
              <a:latin typeface="Calibri" pitchFamily="34" charset="0"/>
            </a:endParaRPr>
          </a:p>
          <a:p>
            <a:pPr>
              <a:lnSpc>
                <a:spcPct val="150000"/>
              </a:lnSpc>
            </a:pPr>
            <a:r>
              <a:rPr lang="ja-JP" altLang="en-US">
                <a:latin typeface="Calibri" pitchFamily="34" charset="0"/>
              </a:rPr>
              <a:t>この子がいる。</a:t>
            </a:r>
          </a:p>
        </p:txBody>
      </p:sp>
      <p:sp>
        <p:nvSpPr>
          <p:cNvPr id="17412" name="テキスト ボックス 6"/>
          <p:cNvSpPr txBox="1">
            <a:spLocks noChangeArrowheads="1"/>
          </p:cNvSpPr>
          <p:nvPr/>
        </p:nvSpPr>
        <p:spPr bwMode="auto">
          <a:xfrm>
            <a:off x="5072063" y="3714750"/>
            <a:ext cx="3000375" cy="923925"/>
          </a:xfrm>
          <a:prstGeom prst="rect">
            <a:avLst/>
          </a:prstGeom>
          <a:noFill/>
          <a:ln w="9525">
            <a:noFill/>
            <a:miter lim="800000"/>
            <a:headEnd/>
            <a:tailEnd/>
          </a:ln>
        </p:spPr>
        <p:txBody>
          <a:bodyPr>
            <a:spAutoFit/>
          </a:bodyPr>
          <a:lstStyle/>
          <a:p>
            <a:pPr>
              <a:lnSpc>
                <a:spcPct val="150000"/>
              </a:lnSpc>
            </a:pPr>
            <a:r>
              <a:rPr lang="ja-JP" altLang="en-US">
                <a:latin typeface="Calibri" pitchFamily="34" charset="0"/>
              </a:rPr>
              <a:t>この子がいて、</a:t>
            </a:r>
            <a:endParaRPr lang="en-US" altLang="ja-JP">
              <a:latin typeface="Calibri" pitchFamily="34" charset="0"/>
            </a:endParaRPr>
          </a:p>
          <a:p>
            <a:pPr>
              <a:lnSpc>
                <a:spcPct val="150000"/>
              </a:lnSpc>
            </a:pPr>
            <a:r>
              <a:rPr lang="ja-JP" altLang="en-US">
                <a:latin typeface="Calibri" pitchFamily="34" charset="0"/>
              </a:rPr>
              <a:t>「こんにちは」という声がする。</a:t>
            </a:r>
          </a:p>
        </p:txBody>
      </p:sp>
      <p:sp>
        <p:nvSpPr>
          <p:cNvPr id="17413" name="テキスト ボックス 7"/>
          <p:cNvSpPr txBox="1">
            <a:spLocks noChangeArrowheads="1"/>
          </p:cNvSpPr>
          <p:nvPr/>
        </p:nvSpPr>
        <p:spPr bwMode="auto">
          <a:xfrm>
            <a:off x="5000625" y="1285875"/>
            <a:ext cx="3000375" cy="465138"/>
          </a:xfrm>
          <a:prstGeom prst="rect">
            <a:avLst/>
          </a:prstGeom>
          <a:noFill/>
          <a:ln w="9525">
            <a:noFill/>
            <a:miter lim="800000"/>
            <a:headEnd/>
            <a:tailEnd/>
          </a:ln>
        </p:spPr>
        <p:txBody>
          <a:bodyPr>
            <a:spAutoFit/>
          </a:bodyPr>
          <a:lstStyle/>
          <a:p>
            <a:pPr>
              <a:lnSpc>
                <a:spcPct val="150000"/>
              </a:lnSpc>
            </a:pPr>
            <a:r>
              <a:rPr lang="en-US" altLang="ja-JP">
                <a:latin typeface="Calibri" pitchFamily="34" charset="0"/>
              </a:rPr>
              <a:t>※</a:t>
            </a:r>
            <a:r>
              <a:rPr lang="ja-JP" altLang="en-US">
                <a:latin typeface="Calibri" pitchFamily="34" charset="0"/>
              </a:rPr>
              <a:t>左開きの場合</a:t>
            </a:r>
          </a:p>
        </p:txBody>
      </p:sp>
      <p:sp>
        <p:nvSpPr>
          <p:cNvPr id="17414" name="テキスト ボックス 8"/>
          <p:cNvSpPr txBox="1">
            <a:spLocks noChangeArrowheads="1"/>
          </p:cNvSpPr>
          <p:nvPr/>
        </p:nvSpPr>
        <p:spPr bwMode="auto">
          <a:xfrm>
            <a:off x="5072063" y="5357813"/>
            <a:ext cx="3000375" cy="881062"/>
          </a:xfrm>
          <a:prstGeom prst="rect">
            <a:avLst/>
          </a:prstGeom>
          <a:noFill/>
          <a:ln w="9525">
            <a:noFill/>
            <a:miter lim="800000"/>
            <a:headEnd/>
            <a:tailEnd/>
          </a:ln>
        </p:spPr>
        <p:txBody>
          <a:bodyPr>
            <a:spAutoFit/>
          </a:bodyPr>
          <a:lstStyle/>
          <a:p>
            <a:pPr>
              <a:lnSpc>
                <a:spcPct val="150000"/>
              </a:lnSpc>
            </a:pPr>
            <a:r>
              <a:rPr lang="ja-JP" altLang="en-US">
                <a:latin typeface="Calibri" pitchFamily="34" charset="0"/>
              </a:rPr>
              <a:t>この子と</a:t>
            </a:r>
            <a:endParaRPr lang="en-US" altLang="ja-JP">
              <a:latin typeface="Calibri" pitchFamily="34" charset="0"/>
            </a:endParaRPr>
          </a:p>
          <a:p>
            <a:pPr>
              <a:lnSpc>
                <a:spcPct val="150000"/>
              </a:lnSpc>
            </a:pPr>
            <a:r>
              <a:rPr lang="ja-JP" altLang="en-US">
                <a:latin typeface="Calibri" pitchFamily="34" charset="0"/>
              </a:rPr>
              <a:t>言葉がシンクロしている。</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円/楕円 3"/>
          <p:cNvSpPr/>
          <p:nvPr/>
        </p:nvSpPr>
        <p:spPr>
          <a:xfrm>
            <a:off x="2714625" y="1785938"/>
            <a:ext cx="3500438" cy="3500437"/>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 name="下矢印 2"/>
          <p:cNvSpPr/>
          <p:nvPr/>
        </p:nvSpPr>
        <p:spPr>
          <a:xfrm>
            <a:off x="3929063" y="6000750"/>
            <a:ext cx="1214437" cy="714375"/>
          </a:xfrm>
          <a:prstGeom prst="downArrow">
            <a:avLst/>
          </a:prstGeom>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ja-JP" altLang="en-US"/>
          </a:p>
        </p:txBody>
      </p:sp>
      <p:sp>
        <p:nvSpPr>
          <p:cNvPr id="18435" name="テキスト ボックス 4"/>
          <p:cNvSpPr txBox="1">
            <a:spLocks noChangeArrowheads="1"/>
          </p:cNvSpPr>
          <p:nvPr/>
        </p:nvSpPr>
        <p:spPr bwMode="auto">
          <a:xfrm>
            <a:off x="642938" y="428625"/>
            <a:ext cx="4614862" cy="665163"/>
          </a:xfrm>
          <a:prstGeom prst="rect">
            <a:avLst/>
          </a:prstGeom>
          <a:noFill/>
          <a:ln w="9525">
            <a:noFill/>
            <a:miter lim="800000"/>
            <a:headEnd/>
            <a:tailEnd/>
          </a:ln>
        </p:spPr>
        <p:txBody>
          <a:bodyPr wrap="none">
            <a:spAutoFit/>
          </a:bodyPr>
          <a:lstStyle/>
          <a:p>
            <a:pPr>
              <a:lnSpc>
                <a:spcPct val="150000"/>
              </a:lnSpc>
            </a:pPr>
            <a:r>
              <a:rPr lang="ja-JP" altLang="en-US" sz="2800">
                <a:latin typeface="Calibri" pitchFamily="34" charset="0"/>
              </a:rPr>
              <a:t>４）例えば、丸が移動すると？</a:t>
            </a:r>
            <a:endParaRPr lang="en-US" altLang="ja-JP" sz="2800">
              <a:latin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弦 2"/>
          <p:cNvSpPr/>
          <p:nvPr/>
        </p:nvSpPr>
        <p:spPr>
          <a:xfrm>
            <a:off x="7358063" y="1714500"/>
            <a:ext cx="3592512" cy="3500438"/>
          </a:xfrm>
          <a:prstGeom prst="chord">
            <a:avLst>
              <a:gd name="adj1" fmla="val 5447843"/>
              <a:gd name="adj2" fmla="val 16200000"/>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ja-JP" altLang="en-US"/>
          </a:p>
        </p:txBody>
      </p:sp>
      <p:sp>
        <p:nvSpPr>
          <p:cNvPr id="19458" name="テキスト ボックス 6"/>
          <p:cNvSpPr txBox="1">
            <a:spLocks noChangeArrowheads="1"/>
          </p:cNvSpPr>
          <p:nvPr/>
        </p:nvSpPr>
        <p:spPr bwMode="auto">
          <a:xfrm>
            <a:off x="2143125" y="6072188"/>
            <a:ext cx="6715125" cy="523875"/>
          </a:xfrm>
          <a:prstGeom prst="rect">
            <a:avLst/>
          </a:prstGeom>
          <a:noFill/>
          <a:ln w="9525">
            <a:noFill/>
            <a:miter lim="800000"/>
            <a:headEnd/>
            <a:tailEnd/>
          </a:ln>
        </p:spPr>
        <p:txBody>
          <a:bodyPr>
            <a:spAutoFit/>
          </a:bodyPr>
          <a:lstStyle/>
          <a:p>
            <a:r>
              <a:rPr lang="en-US" altLang="ja-JP" sz="2800">
                <a:latin typeface="Calibri" pitchFamily="34" charset="0"/>
              </a:rPr>
              <a:t>※</a:t>
            </a:r>
            <a:r>
              <a:rPr lang="ja-JP" altLang="en-US" sz="2800">
                <a:latin typeface="Calibri" pitchFamily="34" charset="0"/>
              </a:rPr>
              <a:t>右に移動する→出かける・前に進む感じ</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円/楕円 3"/>
          <p:cNvSpPr/>
          <p:nvPr/>
        </p:nvSpPr>
        <p:spPr>
          <a:xfrm>
            <a:off x="2714625" y="1785938"/>
            <a:ext cx="3500438" cy="3500437"/>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 name="下矢印 2"/>
          <p:cNvSpPr/>
          <p:nvPr/>
        </p:nvSpPr>
        <p:spPr>
          <a:xfrm>
            <a:off x="3929063" y="6000750"/>
            <a:ext cx="1214437" cy="714375"/>
          </a:xfrm>
          <a:prstGeom prst="downArrow">
            <a:avLst/>
          </a:prstGeom>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ja-JP"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円/楕円 2"/>
          <p:cNvSpPr/>
          <p:nvPr/>
        </p:nvSpPr>
        <p:spPr>
          <a:xfrm>
            <a:off x="1500188" y="142875"/>
            <a:ext cx="5929312" cy="5929313"/>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1506" name="テキスト ボックス 4"/>
          <p:cNvSpPr txBox="1">
            <a:spLocks noChangeArrowheads="1"/>
          </p:cNvSpPr>
          <p:nvPr/>
        </p:nvSpPr>
        <p:spPr bwMode="auto">
          <a:xfrm>
            <a:off x="5572125" y="6072188"/>
            <a:ext cx="3571875" cy="523875"/>
          </a:xfrm>
          <a:prstGeom prst="rect">
            <a:avLst/>
          </a:prstGeom>
          <a:noFill/>
          <a:ln w="9525">
            <a:noFill/>
            <a:miter lim="800000"/>
            <a:headEnd/>
            <a:tailEnd/>
          </a:ln>
        </p:spPr>
        <p:txBody>
          <a:bodyPr>
            <a:spAutoFit/>
          </a:bodyPr>
          <a:lstStyle/>
          <a:p>
            <a:r>
              <a:rPr lang="en-US" altLang="ja-JP" sz="2800">
                <a:latin typeface="Calibri" pitchFamily="34" charset="0"/>
              </a:rPr>
              <a:t>※</a:t>
            </a:r>
            <a:r>
              <a:rPr lang="ja-JP" altLang="en-US" sz="2800">
                <a:latin typeface="Calibri" pitchFamily="34" charset="0"/>
              </a:rPr>
              <a:t>膨れる・近づく感じ</a:t>
            </a:r>
          </a:p>
        </p:txBody>
      </p:sp>
      <p:sp>
        <p:nvSpPr>
          <p:cNvPr id="4" name="下矢印 3"/>
          <p:cNvSpPr/>
          <p:nvPr/>
        </p:nvSpPr>
        <p:spPr>
          <a:xfrm>
            <a:off x="4000500" y="6215063"/>
            <a:ext cx="1000125" cy="588962"/>
          </a:xfrm>
          <a:prstGeom prst="downArrow">
            <a:avLst/>
          </a:prstGeom>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endParaRPr lang="ja-JP"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351</TotalTime>
  <Words>644</Words>
  <Application>Microsoft Office PowerPoint</Application>
  <PresentationFormat>画面に合わせる (4:3)</PresentationFormat>
  <Paragraphs>87</Paragraphs>
  <Slides>29</Slides>
  <Notes>0</Notes>
  <HiddenSlides>0</HiddenSlides>
  <MMClips>0</MMClips>
  <ScaleCrop>false</ScaleCrop>
  <HeadingPairs>
    <vt:vector size="6" baseType="variant">
      <vt:variant>
        <vt:lpstr>使用されているフォント</vt:lpstr>
      </vt:variant>
      <vt:variant>
        <vt:i4>3</vt:i4>
      </vt:variant>
      <vt:variant>
        <vt:lpstr>デザイン テンプレート</vt:lpstr>
      </vt:variant>
      <vt:variant>
        <vt:i4>1</vt:i4>
      </vt:variant>
      <vt:variant>
        <vt:lpstr>スライド タイトル</vt:lpstr>
      </vt:variant>
      <vt:variant>
        <vt:i4>29</vt:i4>
      </vt:variant>
    </vt:vector>
  </HeadingPairs>
  <TitlesOfParts>
    <vt:vector size="33" baseType="lpstr">
      <vt:lpstr>Calibri</vt:lpstr>
      <vt:lpstr>ＭＳ Ｐゴシック</vt:lpstr>
      <vt:lpstr>Arial</vt:lpstr>
      <vt:lpstr>Office テーマ</vt:lpstr>
      <vt:lpstr>スライド 1</vt:lpstr>
      <vt:lpstr>～　本の基本　～  ‘めくる’効果について考えましょう。</vt:lpstr>
      <vt:lpstr>スライド 3</vt:lpstr>
      <vt:lpstr>スライド 4</vt:lpstr>
      <vt:lpstr>スライド 5</vt:lpstr>
      <vt:lpstr>スライド 6</vt:lpstr>
      <vt:lpstr>スライド 7</vt:lpstr>
      <vt:lpstr>スライド 8</vt:lpstr>
      <vt:lpstr>スライド 9</vt:lpstr>
      <vt:lpstr>スライド 10</vt:lpstr>
      <vt:lpstr>スライド 11</vt:lpstr>
      <vt:lpstr>スライド 12</vt:lpstr>
      <vt:lpstr>スライド 13</vt:lpstr>
      <vt:lpstr>スライド 14</vt:lpstr>
      <vt:lpstr>スライド 15</vt:lpstr>
      <vt:lpstr>スライド 16</vt:lpstr>
      <vt:lpstr>スライド 17</vt:lpstr>
      <vt:lpstr>スライド 18</vt:lpstr>
      <vt:lpstr>スライド 19</vt:lpstr>
      <vt:lpstr>スライド 20</vt:lpstr>
      <vt:lpstr>スライド 21</vt:lpstr>
      <vt:lpstr>スライド 22</vt:lpstr>
      <vt:lpstr>スライド 23</vt:lpstr>
      <vt:lpstr>スライド 24</vt:lpstr>
      <vt:lpstr>スライド 25</vt:lpstr>
      <vt:lpstr>スライド 26</vt:lpstr>
      <vt:lpstr>スライド 27</vt:lpstr>
      <vt:lpstr>スライド 28</vt:lpstr>
      <vt:lpstr>スライド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vera</dc:creator>
  <cp:lastModifiedBy> </cp:lastModifiedBy>
  <cp:revision>23</cp:revision>
  <dcterms:created xsi:type="dcterms:W3CDTF">2009-05-06T04:56:38Z</dcterms:created>
  <dcterms:modified xsi:type="dcterms:W3CDTF">2010-06-02T06:15:14Z</dcterms:modified>
</cp:coreProperties>
</file>