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8" r:id="rId3"/>
    <p:sldId id="260" r:id="rId4"/>
    <p:sldId id="257" r:id="rId5"/>
    <p:sldId id="259" r:id="rId6"/>
    <p:sldId id="261" r:id="rId7"/>
    <p:sldId id="262" r:id="rId8"/>
    <p:sldId id="263" r:id="rId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531" autoAdjust="0"/>
  </p:normalViewPr>
  <p:slideViewPr>
    <p:cSldViewPr>
      <p:cViewPr varScale="1">
        <p:scale>
          <a:sx n="61" d="100"/>
          <a:sy n="61" d="100"/>
        </p:scale>
        <p:origin x="-212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C52122-4C86-4250-936C-CCA20686A850}" type="datetimeFigureOut">
              <a:rPr kumimoji="1" lang="ja-JP" altLang="en-US" smtClean="0"/>
              <a:t>2009/9/15</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481E7B-1D69-4D5D-BEB9-B25FEAE356B1}"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さて、実務表現の後期の授業が始まります。</a:t>
            </a:r>
            <a:endParaRPr kumimoji="1" lang="en-US" altLang="ja-JP" dirty="0" smtClean="0"/>
          </a:p>
          <a:p>
            <a:r>
              <a:rPr kumimoji="1" lang="ja-JP" altLang="en-US" dirty="0" smtClean="0"/>
              <a:t>そして、私自身のヨーロッパでの挑戦も始まります。</a:t>
            </a:r>
            <a:endParaRPr kumimoji="1" lang="en-US" altLang="ja-JP" dirty="0" smtClean="0"/>
          </a:p>
          <a:p>
            <a:endParaRPr kumimoji="1" lang="en-US" altLang="ja-JP" dirty="0" smtClean="0"/>
          </a:p>
          <a:p>
            <a:r>
              <a:rPr kumimoji="1" lang="ja-JP" altLang="en-US" dirty="0" smtClean="0"/>
              <a:t>１１月始めに、いよいよデジタルブックの会社を設立することになりました。</a:t>
            </a:r>
            <a:endParaRPr kumimoji="1" lang="en-US" altLang="ja-JP" dirty="0" smtClean="0"/>
          </a:p>
          <a:p>
            <a:r>
              <a:rPr kumimoji="1" lang="ja-JP" altLang="en-US" dirty="0" smtClean="0"/>
              <a:t>初めての地での新しい挑戦が始まります。</a:t>
            </a:r>
            <a:endParaRPr kumimoji="1" lang="en-US" altLang="ja-JP" dirty="0" smtClean="0"/>
          </a:p>
          <a:p>
            <a:r>
              <a:rPr kumimoji="1" lang="ja-JP" altLang="en-US" dirty="0" smtClean="0"/>
              <a:t>私の目指していることは、皆さん既にご存じのことでしょう。</a:t>
            </a:r>
            <a:endParaRPr kumimoji="1" lang="en-US" altLang="ja-JP" dirty="0" smtClean="0"/>
          </a:p>
          <a:p>
            <a:endParaRPr kumimoji="1" lang="en-US" altLang="ja-JP" dirty="0" smtClean="0"/>
          </a:p>
          <a:p>
            <a:r>
              <a:rPr kumimoji="1" lang="ja-JP" altLang="en-US" dirty="0" smtClean="0"/>
              <a:t>後世に残すべき価値あるコンテンツとは何かを考え、</a:t>
            </a:r>
            <a:endParaRPr kumimoji="1" lang="en-US" altLang="ja-JP" dirty="0" smtClean="0"/>
          </a:p>
          <a:p>
            <a:r>
              <a:rPr kumimoji="1" lang="ja-JP" altLang="en-US" dirty="0" smtClean="0"/>
              <a:t>デジタルアーカイブしていく仕事です。</a:t>
            </a:r>
            <a:endParaRPr kumimoji="1" lang="en-US" altLang="ja-JP" dirty="0" smtClean="0"/>
          </a:p>
          <a:p>
            <a:endParaRPr kumimoji="1" lang="en-US" altLang="ja-JP" dirty="0" smtClean="0"/>
          </a:p>
          <a:p>
            <a:r>
              <a:rPr kumimoji="1" lang="ja-JP" altLang="en-US" dirty="0" smtClean="0"/>
              <a:t>私は皆さんと一緒に、はじめの一歩を踏み出そうとしています。</a:t>
            </a:r>
            <a:endParaRPr kumimoji="1" lang="en-US" altLang="ja-JP" dirty="0" smtClean="0"/>
          </a:p>
          <a:p>
            <a:endParaRPr kumimoji="1" lang="en-US" altLang="ja-JP" dirty="0" smtClean="0"/>
          </a:p>
          <a:p>
            <a:r>
              <a:rPr kumimoji="1" lang="ja-JP" altLang="en-US" dirty="0" smtClean="0"/>
              <a:t>この絵本を見て頂ければ、</a:t>
            </a:r>
            <a:endParaRPr kumimoji="1" lang="en-US" altLang="ja-JP" dirty="0" smtClean="0"/>
          </a:p>
          <a:p>
            <a:r>
              <a:rPr kumimoji="1" lang="ja-JP" altLang="en-US" dirty="0" smtClean="0"/>
              <a:t>きっと私たちが目指そうとしているものがみえてくるはずです。</a:t>
            </a:r>
            <a:endParaRPr kumimoji="1" lang="en-US" altLang="ja-JP" dirty="0" smtClean="0"/>
          </a:p>
          <a:p>
            <a:endParaRPr kumimoji="1" lang="en-US" altLang="ja-JP" dirty="0" smtClean="0"/>
          </a:p>
          <a:p>
            <a:r>
              <a:rPr kumimoji="1" lang="ja-JP" altLang="en-US" dirty="0" smtClean="0"/>
              <a:t>今回は、４つの絵本と１つのアニメーションを選びました。</a:t>
            </a:r>
            <a:endParaRPr kumimoji="1" lang="en-US" altLang="ja-JP" dirty="0" smtClean="0"/>
          </a:p>
          <a:p>
            <a:endParaRPr kumimoji="1" lang="en-US" altLang="ja-JP" dirty="0" smtClean="0"/>
          </a:p>
          <a:p>
            <a:r>
              <a:rPr kumimoji="1" lang="ja-JP" altLang="en-US" dirty="0" smtClean="0"/>
              <a:t>この中から、作者が伝えるメッセージを感じ取ってください。</a:t>
            </a:r>
            <a:endParaRPr kumimoji="1"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61481E7B-1D69-4D5D-BEB9-B25FEAE356B1}" type="slidenum">
              <a:rPr kumimoji="1" lang="ja-JP" altLang="en-US" smtClean="0"/>
              <a:t>2</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1481E7B-1D69-4D5D-BEB9-B25FEAE356B1}" type="slidenum">
              <a:rPr kumimoji="1" lang="ja-JP" altLang="en-US" smtClean="0"/>
              <a:t>4</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lnSpc>
                <a:spcPct val="150000"/>
              </a:lnSpc>
            </a:pPr>
            <a:r>
              <a:rPr lang="ja-JP" altLang="en-US" sz="1200" dirty="0" smtClean="0"/>
              <a:t>フレデリック・パック（</a:t>
            </a:r>
            <a:r>
              <a:rPr lang="en-US" sz="1200" dirty="0" smtClean="0"/>
              <a:t>Frederic Back</a:t>
            </a:r>
            <a:r>
              <a:rPr lang="ja-JP" altLang="en-US" sz="1200" dirty="0" smtClean="0"/>
              <a:t>）</a:t>
            </a:r>
            <a:endParaRPr lang="en-US" altLang="ja-JP" sz="1200" dirty="0" smtClean="0"/>
          </a:p>
          <a:p>
            <a:pPr>
              <a:lnSpc>
                <a:spcPct val="150000"/>
              </a:lnSpc>
            </a:pPr>
            <a:r>
              <a:rPr lang="en-US" altLang="ja-JP" sz="1200" dirty="0" smtClean="0"/>
              <a:t>1924</a:t>
            </a:r>
            <a:r>
              <a:rPr lang="ja-JP" altLang="en-US" sz="1200" dirty="0" smtClean="0"/>
              <a:t>年フランス生まれ。カナダ移住・在住。</a:t>
            </a:r>
            <a:endParaRPr lang="en-US" altLang="ja-JP" sz="1200" dirty="0" smtClean="0"/>
          </a:p>
          <a:p>
            <a:pPr>
              <a:lnSpc>
                <a:spcPct val="150000"/>
              </a:lnSpc>
            </a:pPr>
            <a:r>
              <a:rPr lang="ja-JP" altLang="en-US" sz="1200" dirty="0" smtClean="0"/>
              <a:t>アニメーション作家。</a:t>
            </a:r>
          </a:p>
          <a:p>
            <a:pPr>
              <a:lnSpc>
                <a:spcPct val="150000"/>
              </a:lnSpc>
            </a:pPr>
            <a:r>
              <a:rPr lang="en-US" altLang="ja-JP" sz="1200" dirty="0" smtClean="0"/>
              <a:t>1987</a:t>
            </a:r>
            <a:r>
              <a:rPr lang="ja-JP" altLang="en-US" sz="1200" dirty="0" smtClean="0"/>
              <a:t>年「木を植えた男」の映画化アニメーション）で、</a:t>
            </a:r>
            <a:endParaRPr lang="en-US" altLang="ja-JP" sz="1200" dirty="0" smtClean="0"/>
          </a:p>
          <a:p>
            <a:pPr>
              <a:lnSpc>
                <a:spcPct val="150000"/>
              </a:lnSpc>
            </a:pPr>
            <a:r>
              <a:rPr lang="ja-JP" altLang="en-US" sz="1200" dirty="0" smtClean="0"/>
              <a:t>第</a:t>
            </a:r>
            <a:r>
              <a:rPr lang="en-US" altLang="ja-JP" sz="1200" dirty="0" smtClean="0"/>
              <a:t>60</a:t>
            </a:r>
            <a:r>
              <a:rPr lang="ja-JP" altLang="en-US" sz="1200" dirty="0" smtClean="0"/>
              <a:t>回アカデミー賞短編映画アニメーション賞受賞。</a:t>
            </a:r>
            <a:endParaRPr lang="en-US" altLang="ja-JP" sz="1200" dirty="0" smtClean="0"/>
          </a:p>
          <a:p>
            <a:pPr>
              <a:lnSpc>
                <a:spcPct val="150000"/>
              </a:lnSpc>
            </a:pPr>
            <a:r>
              <a:rPr lang="ja-JP" altLang="en-US" sz="1200" dirty="0" smtClean="0"/>
              <a:t>他作品：</a:t>
            </a:r>
            <a:r>
              <a:rPr lang="en-US" altLang="ja-JP" sz="1200" dirty="0" smtClean="0"/>
              <a:t>1981</a:t>
            </a:r>
            <a:r>
              <a:rPr lang="ja-JP" altLang="en-US" sz="1200" dirty="0" smtClean="0"/>
              <a:t>年「クラック！」＝第</a:t>
            </a:r>
            <a:r>
              <a:rPr lang="en-US" altLang="ja-JP" sz="1200" dirty="0" smtClean="0"/>
              <a:t>54</a:t>
            </a:r>
            <a:r>
              <a:rPr lang="ja-JP" altLang="en-US" sz="1200" dirty="0" smtClean="0"/>
              <a:t>回アカデミー賞。</a:t>
            </a:r>
            <a:endParaRPr lang="en-US" altLang="ja-JP" sz="1200" dirty="0" smtClean="0"/>
          </a:p>
          <a:p>
            <a:pPr>
              <a:lnSpc>
                <a:spcPct val="150000"/>
              </a:lnSpc>
            </a:pPr>
            <a:r>
              <a:rPr lang="en-US" altLang="ja-JP" sz="1200" dirty="0" smtClean="0"/>
              <a:t>1994</a:t>
            </a:r>
            <a:r>
              <a:rPr lang="ja-JP" altLang="en-US" sz="1200" dirty="0" smtClean="0"/>
              <a:t>年「大いなる河の流れ」</a:t>
            </a:r>
          </a:p>
          <a:p>
            <a:endParaRPr kumimoji="1" lang="ja-JP" altLang="en-US" dirty="0"/>
          </a:p>
        </p:txBody>
      </p:sp>
      <p:sp>
        <p:nvSpPr>
          <p:cNvPr id="4" name="スライド番号プレースホルダ 3"/>
          <p:cNvSpPr>
            <a:spLocks noGrp="1"/>
          </p:cNvSpPr>
          <p:nvPr>
            <p:ph type="sldNum" sz="quarter" idx="10"/>
          </p:nvPr>
        </p:nvSpPr>
        <p:spPr/>
        <p:txBody>
          <a:bodyPr/>
          <a:lstStyle/>
          <a:p>
            <a:fld id="{61481E7B-1D69-4D5D-BEB9-B25FEAE356B1}" type="slidenum">
              <a:rPr kumimoji="1" lang="ja-JP" altLang="en-US" smtClean="0"/>
              <a:t>5</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sz="1200" b="0" i="0" kern="1200" dirty="0" smtClean="0">
                <a:solidFill>
                  <a:schemeClr val="tx1"/>
                </a:solidFill>
                <a:latin typeface="+mn-lt"/>
                <a:ea typeface="+mn-ea"/>
                <a:cs typeface="+mn-cs"/>
              </a:rPr>
              <a:t>水彩とペンで描かれるイラストが暖かい、スーザン・バーレイのデビュー作。</a:t>
            </a:r>
            <a:endParaRPr kumimoji="1" lang="en-US" altLang="ja-JP" sz="1200" b="0" i="0" kern="1200" dirty="0" smtClean="0">
              <a:solidFill>
                <a:schemeClr val="tx1"/>
              </a:solidFill>
              <a:latin typeface="+mn-lt"/>
              <a:ea typeface="+mn-ea"/>
              <a:cs typeface="+mn-cs"/>
            </a:endParaRPr>
          </a:p>
          <a:p>
            <a:r>
              <a:rPr kumimoji="1" lang="ja-JP" altLang="en-US" sz="1200" b="0" i="0" kern="1200" dirty="0" smtClean="0">
                <a:solidFill>
                  <a:schemeClr val="tx1"/>
                </a:solidFill>
                <a:latin typeface="+mn-lt"/>
                <a:ea typeface="+mn-ea"/>
                <a:cs typeface="+mn-cs"/>
              </a:rPr>
              <a:t>イギリスでは最もなじみの深い動物のひとつであるアナグマを主人公にした本書は、</a:t>
            </a:r>
            <a:endParaRPr kumimoji="1" lang="en-US" altLang="ja-JP" sz="1200" b="0" i="0" kern="1200" dirty="0" smtClean="0">
              <a:solidFill>
                <a:schemeClr val="tx1"/>
              </a:solidFill>
              <a:latin typeface="+mn-lt"/>
              <a:ea typeface="+mn-ea"/>
              <a:cs typeface="+mn-cs"/>
            </a:endParaRPr>
          </a:p>
          <a:p>
            <a:r>
              <a:rPr kumimoji="1" lang="ja-JP" altLang="en-US" sz="1200" b="0" i="0" kern="1200" dirty="0" smtClean="0">
                <a:solidFill>
                  <a:schemeClr val="tx1"/>
                </a:solidFill>
                <a:latin typeface="+mn-lt"/>
                <a:ea typeface="+mn-ea"/>
                <a:cs typeface="+mn-cs"/>
              </a:rPr>
              <a:t>「身近な人を失った悲しみを、どう乗り越えていくのか」ということをテーマにした絵本。  </a:t>
            </a:r>
            <a:endParaRPr kumimoji="1" lang="en-US" altLang="ja-JP" sz="1200" b="0" i="0" kern="1200" dirty="0" smtClean="0">
              <a:solidFill>
                <a:schemeClr val="tx1"/>
              </a:solidFill>
              <a:latin typeface="+mn-lt"/>
              <a:ea typeface="+mn-ea"/>
              <a:cs typeface="+mn-cs"/>
            </a:endParaRPr>
          </a:p>
          <a:p>
            <a:r>
              <a:rPr kumimoji="1" lang="ja-JP" altLang="en-US" sz="1200" b="0" i="0" kern="1200" dirty="0" smtClean="0">
                <a:solidFill>
                  <a:schemeClr val="tx1"/>
                </a:solidFill>
                <a:latin typeface="+mn-lt"/>
                <a:ea typeface="+mn-ea"/>
                <a:cs typeface="+mn-cs"/>
              </a:rPr>
              <a:t> 賢くて、いつもみんなに頼りにされているアナグマだが、</a:t>
            </a:r>
            <a:endParaRPr kumimoji="1" lang="en-US" altLang="ja-JP" sz="1200" b="0" i="0" kern="1200" dirty="0" smtClean="0">
              <a:solidFill>
                <a:schemeClr val="tx1"/>
              </a:solidFill>
              <a:latin typeface="+mn-lt"/>
              <a:ea typeface="+mn-ea"/>
              <a:cs typeface="+mn-cs"/>
            </a:endParaRPr>
          </a:p>
          <a:p>
            <a:r>
              <a:rPr kumimoji="1" lang="ja-JP" altLang="en-US" sz="1200" b="0" i="0" kern="1200" dirty="0" smtClean="0">
                <a:solidFill>
                  <a:schemeClr val="tx1"/>
                </a:solidFill>
                <a:latin typeface="+mn-lt"/>
                <a:ea typeface="+mn-ea"/>
                <a:cs typeface="+mn-cs"/>
              </a:rPr>
              <a:t>冬が来る前に「長いトンネルの　むこうに行くよ　さようなら　アナグマより」</a:t>
            </a:r>
            <a:endParaRPr kumimoji="1" lang="en-US" altLang="ja-JP" sz="1200" b="0" i="0" kern="1200" dirty="0" smtClean="0">
              <a:solidFill>
                <a:schemeClr val="tx1"/>
              </a:solidFill>
              <a:latin typeface="+mn-lt"/>
              <a:ea typeface="+mn-ea"/>
              <a:cs typeface="+mn-cs"/>
            </a:endParaRPr>
          </a:p>
          <a:p>
            <a:r>
              <a:rPr kumimoji="1" lang="ja-JP" altLang="en-US" sz="1200" b="0" i="0" kern="1200" dirty="0" smtClean="0">
                <a:solidFill>
                  <a:schemeClr val="tx1"/>
                </a:solidFill>
                <a:latin typeface="+mn-lt"/>
                <a:ea typeface="+mn-ea"/>
                <a:cs typeface="+mn-cs"/>
              </a:rPr>
              <a:t>という手紙を残して死んでしまった。</a:t>
            </a:r>
            <a:endParaRPr kumimoji="1" lang="en-US" altLang="ja-JP" sz="1200" b="0" i="0" kern="1200" dirty="0" smtClean="0">
              <a:solidFill>
                <a:schemeClr val="tx1"/>
              </a:solidFill>
              <a:latin typeface="+mn-lt"/>
              <a:ea typeface="+mn-ea"/>
              <a:cs typeface="+mn-cs"/>
            </a:endParaRPr>
          </a:p>
          <a:p>
            <a:endParaRPr kumimoji="1" lang="en-US" altLang="ja-JP" sz="1200" b="0" i="0" kern="1200" dirty="0" smtClean="0">
              <a:solidFill>
                <a:schemeClr val="tx1"/>
              </a:solidFill>
              <a:latin typeface="+mn-lt"/>
              <a:ea typeface="+mn-ea"/>
              <a:cs typeface="+mn-cs"/>
            </a:endParaRPr>
          </a:p>
          <a:p>
            <a:r>
              <a:rPr kumimoji="1" lang="ja-JP" altLang="en-US" sz="1200" b="0" i="0" kern="1200" dirty="0" smtClean="0">
                <a:solidFill>
                  <a:schemeClr val="tx1"/>
                </a:solidFill>
                <a:latin typeface="+mn-lt"/>
                <a:ea typeface="+mn-ea"/>
                <a:cs typeface="+mn-cs"/>
              </a:rPr>
              <a:t>悲しみにくれる森の動物たちは、それぞれがアナグマとの思い出を語り合ううちに、</a:t>
            </a:r>
            <a:endParaRPr kumimoji="1" lang="en-US" altLang="ja-JP" sz="1200" b="0" i="0" kern="1200" dirty="0" smtClean="0">
              <a:solidFill>
                <a:schemeClr val="tx1"/>
              </a:solidFill>
              <a:latin typeface="+mn-lt"/>
              <a:ea typeface="+mn-ea"/>
              <a:cs typeface="+mn-cs"/>
            </a:endParaRPr>
          </a:p>
          <a:p>
            <a:r>
              <a:rPr kumimoji="1" lang="ja-JP" altLang="en-US" sz="1200" b="0" i="0" kern="1200" dirty="0" smtClean="0">
                <a:solidFill>
                  <a:schemeClr val="tx1"/>
                </a:solidFill>
                <a:latin typeface="+mn-lt"/>
                <a:ea typeface="+mn-ea"/>
                <a:cs typeface="+mn-cs"/>
              </a:rPr>
              <a:t>彼が宝物となるような知恵や工夫を残してくれたことに気付いていく。</a:t>
            </a:r>
            <a:endParaRPr kumimoji="1" lang="en-US" altLang="ja-JP" sz="1200" b="0" i="0" kern="1200" dirty="0" smtClean="0">
              <a:solidFill>
                <a:schemeClr val="tx1"/>
              </a:solidFill>
              <a:latin typeface="+mn-lt"/>
              <a:ea typeface="+mn-ea"/>
              <a:cs typeface="+mn-cs"/>
            </a:endParaRPr>
          </a:p>
          <a:p>
            <a:r>
              <a:rPr kumimoji="1" lang="ja-JP" altLang="en-US" sz="1200" b="0" i="0" kern="1200" dirty="0" smtClean="0">
                <a:solidFill>
                  <a:schemeClr val="tx1"/>
                </a:solidFill>
                <a:latin typeface="+mn-lt"/>
                <a:ea typeface="+mn-ea"/>
                <a:cs typeface="+mn-cs"/>
              </a:rPr>
              <a:t>そして、春が来る頃には、アナグマのことは楽しい思い出へと変わっていった。</a:t>
            </a:r>
          </a:p>
          <a:p>
            <a:r>
              <a:rPr kumimoji="1" lang="ja-JP" altLang="en-US" sz="1200" b="0" i="0" kern="1200" dirty="0" smtClean="0">
                <a:solidFill>
                  <a:schemeClr val="tx1"/>
                </a:solidFill>
                <a:latin typeface="+mn-lt"/>
                <a:ea typeface="+mn-ea"/>
                <a:cs typeface="+mn-cs"/>
              </a:rPr>
              <a:t> たかが子ども向けの絵本とあなどるなかれ。</a:t>
            </a:r>
            <a:endParaRPr kumimoji="1" lang="en-US" altLang="ja-JP" sz="1200" b="0" i="0" kern="1200" dirty="0" smtClean="0">
              <a:solidFill>
                <a:schemeClr val="tx1"/>
              </a:solidFill>
              <a:latin typeface="+mn-lt"/>
              <a:ea typeface="+mn-ea"/>
              <a:cs typeface="+mn-cs"/>
            </a:endParaRPr>
          </a:p>
          <a:p>
            <a:r>
              <a:rPr kumimoji="1" lang="ja-JP" altLang="en-US" sz="1200" b="0" i="0" kern="1200" dirty="0" smtClean="0">
                <a:solidFill>
                  <a:schemeClr val="tx1"/>
                </a:solidFill>
                <a:latin typeface="+mn-lt"/>
                <a:ea typeface="+mn-ea"/>
                <a:cs typeface="+mn-cs"/>
              </a:rPr>
              <a:t>子どもたちに「死」について考えるチャンスを与え、</a:t>
            </a:r>
            <a:endParaRPr kumimoji="1" lang="en-US" altLang="ja-JP" sz="1200" b="0" i="0" kern="1200" dirty="0" smtClean="0">
              <a:solidFill>
                <a:schemeClr val="tx1"/>
              </a:solidFill>
              <a:latin typeface="+mn-lt"/>
              <a:ea typeface="+mn-ea"/>
              <a:cs typeface="+mn-cs"/>
            </a:endParaRPr>
          </a:p>
          <a:p>
            <a:r>
              <a:rPr kumimoji="1" lang="ja-JP" altLang="en-US" sz="1200" b="0" i="0" kern="1200" dirty="0" smtClean="0">
                <a:solidFill>
                  <a:schemeClr val="tx1"/>
                </a:solidFill>
                <a:latin typeface="+mn-lt"/>
                <a:ea typeface="+mn-ea"/>
                <a:cs typeface="+mn-cs"/>
              </a:rPr>
              <a:t>すでに「死」を理解する大人にも静かで深い感動をもたらす。</a:t>
            </a:r>
            <a:endParaRPr kumimoji="1" lang="en-US" altLang="ja-JP" sz="1200" b="0" i="0" kern="1200" dirty="0" smtClean="0">
              <a:solidFill>
                <a:schemeClr val="tx1"/>
              </a:solidFill>
              <a:latin typeface="+mn-lt"/>
              <a:ea typeface="+mn-ea"/>
              <a:cs typeface="+mn-cs"/>
            </a:endParaRPr>
          </a:p>
          <a:p>
            <a:r>
              <a:rPr kumimoji="1" lang="ja-JP" altLang="en-US" sz="1200" b="0" i="0" kern="1200" dirty="0" smtClean="0">
                <a:solidFill>
                  <a:schemeClr val="tx1"/>
                </a:solidFill>
                <a:latin typeface="+mn-lt"/>
                <a:ea typeface="+mn-ea"/>
                <a:cs typeface="+mn-cs"/>
              </a:rPr>
              <a:t>親しい人とのお別れを経験した方に、心を込めて贈りたくなる。（小山由絵） </a:t>
            </a:r>
          </a:p>
          <a:p>
            <a:endParaRPr kumimoji="1" lang="ja-JP" altLang="en-US" dirty="0"/>
          </a:p>
        </p:txBody>
      </p:sp>
      <p:sp>
        <p:nvSpPr>
          <p:cNvPr id="4" name="スライド番号プレースホルダ 3"/>
          <p:cNvSpPr>
            <a:spLocks noGrp="1"/>
          </p:cNvSpPr>
          <p:nvPr>
            <p:ph type="sldNum" sz="quarter" idx="10"/>
          </p:nvPr>
        </p:nvSpPr>
        <p:spPr/>
        <p:txBody>
          <a:bodyPr/>
          <a:lstStyle/>
          <a:p>
            <a:fld id="{61481E7B-1D69-4D5D-BEB9-B25FEAE356B1}" type="slidenum">
              <a:rPr kumimoji="1" lang="ja-JP" altLang="en-US" smtClean="0"/>
              <a:t>6</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この作家は、この絵本を通して、何を子供達に伝えたかったのでしょうか？</a:t>
            </a:r>
            <a:endParaRPr kumimoji="1"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61481E7B-1D69-4D5D-BEB9-B25FEAE356B1}" type="slidenum">
              <a:rPr kumimoji="1" lang="ja-JP" altLang="en-US" smtClean="0"/>
              <a:t>7</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この作家は、この絵本を通して、何を子供達に伝えたかったのでしょうか？</a:t>
            </a:r>
            <a:endParaRPr kumimoji="1" lang="en-US" altLang="ja-JP" dirty="0" smtClean="0"/>
          </a:p>
          <a:p>
            <a:endParaRPr kumimoji="1" lang="en-US" altLang="ja-JP" dirty="0" smtClean="0"/>
          </a:p>
          <a:p>
            <a:r>
              <a:rPr kumimoji="1" lang="ja-JP" altLang="en-US" sz="1200" b="0" i="0" kern="1200" dirty="0" smtClean="0">
                <a:solidFill>
                  <a:schemeClr val="tx1"/>
                </a:solidFill>
                <a:latin typeface="+mn-lt"/>
                <a:ea typeface="+mn-ea"/>
                <a:cs typeface="+mn-cs"/>
              </a:rPr>
              <a:t> 「どうぞ」の言葉の奥深さを感じる本です。</a:t>
            </a:r>
            <a:endParaRPr kumimoji="1" lang="en-US" altLang="ja-JP" sz="1200" b="0" i="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kern="1200" dirty="0" smtClean="0">
                <a:solidFill>
                  <a:schemeClr val="tx1"/>
                </a:solidFill>
                <a:latin typeface="+mn-lt"/>
                <a:ea typeface="+mn-ea"/>
                <a:cs typeface="+mn-cs"/>
              </a:rPr>
              <a:t> 「思いやり」というテーマもさることながら、</a:t>
            </a:r>
            <a:r>
              <a:rPr kumimoji="1" lang="ja-JP" altLang="en-US" sz="1200" b="0" i="0" kern="1200" dirty="0" smtClean="0">
                <a:solidFill>
                  <a:schemeClr val="tx1"/>
                </a:solidFill>
                <a:latin typeface="+mn-lt"/>
                <a:ea typeface="+mn-ea"/>
                <a:cs typeface="+mn-cs"/>
              </a:rPr>
              <a:t>「どうぞ」「どうぞ」のあったかい思いやりがつながって、</a:t>
            </a:r>
            <a:endParaRPr kumimoji="1" lang="ja-JP" altLang="en-US" dirty="0" smtClean="0"/>
          </a:p>
          <a:p>
            <a:r>
              <a:rPr kumimoji="1" lang="ja-JP" altLang="en-US" sz="1200" b="0" i="0" kern="1200" dirty="0" smtClean="0">
                <a:solidFill>
                  <a:schemeClr val="tx1"/>
                </a:solidFill>
                <a:latin typeface="+mn-lt"/>
                <a:ea typeface="+mn-ea"/>
                <a:cs typeface="+mn-cs"/>
              </a:rPr>
              <a:t>リズミカルなくり返しの文章の後に、クスッと笑ってしまう落ちが待っています。</a:t>
            </a:r>
            <a:endParaRPr kumimoji="1" lang="en-US" altLang="ja-JP" sz="1200" b="0" i="0" kern="1200" dirty="0" smtClean="0">
              <a:solidFill>
                <a:schemeClr val="tx1"/>
              </a:solidFill>
              <a:latin typeface="+mn-lt"/>
              <a:ea typeface="+mn-ea"/>
              <a:cs typeface="+mn-cs"/>
            </a:endParaRPr>
          </a:p>
        </p:txBody>
      </p:sp>
      <p:sp>
        <p:nvSpPr>
          <p:cNvPr id="4" name="スライド番号プレースホルダ 3"/>
          <p:cNvSpPr>
            <a:spLocks noGrp="1"/>
          </p:cNvSpPr>
          <p:nvPr>
            <p:ph type="sldNum" sz="quarter" idx="10"/>
          </p:nvPr>
        </p:nvSpPr>
        <p:spPr/>
        <p:txBody>
          <a:bodyPr/>
          <a:lstStyle/>
          <a:p>
            <a:fld id="{61481E7B-1D69-4D5D-BEB9-B25FEAE356B1}" type="slidenum">
              <a:rPr kumimoji="1" lang="ja-JP" altLang="en-US" smtClean="0"/>
              <a:t>8</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824B51F-E9DF-448C-A453-8FBE5E0D8D59}" type="datetimeFigureOut">
              <a:rPr kumimoji="1" lang="ja-JP" altLang="en-US" smtClean="0"/>
              <a:t>2009/9/15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0892979-9DF8-4B3E-801E-34558CD83890}" type="slidenum">
              <a:rPr kumimoji="1" lang="ja-JP" altLang="en-US" smtClean="0"/>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824B51F-E9DF-448C-A453-8FBE5E0D8D59}" type="datetimeFigureOut">
              <a:rPr kumimoji="1" lang="ja-JP" altLang="en-US" smtClean="0"/>
              <a:t>2009/9/15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0892979-9DF8-4B3E-801E-34558CD83890}" type="slidenum">
              <a:rPr kumimoji="1" lang="ja-JP" altLang="en-US" smtClean="0"/>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824B51F-E9DF-448C-A453-8FBE5E0D8D59}" type="datetimeFigureOut">
              <a:rPr kumimoji="1" lang="ja-JP" altLang="en-US" smtClean="0"/>
              <a:t>2009/9/15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0892979-9DF8-4B3E-801E-34558CD83890}" type="slidenum">
              <a:rPr kumimoji="1" lang="ja-JP" altLang="en-US" smtClean="0"/>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824B51F-E9DF-448C-A453-8FBE5E0D8D59}" type="datetimeFigureOut">
              <a:rPr kumimoji="1" lang="ja-JP" altLang="en-US" smtClean="0"/>
              <a:t>2009/9/15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0892979-9DF8-4B3E-801E-34558CD83890}" type="slidenum">
              <a:rPr kumimoji="1" lang="ja-JP" altLang="en-US" smtClean="0"/>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824B51F-E9DF-448C-A453-8FBE5E0D8D59}" type="datetimeFigureOut">
              <a:rPr kumimoji="1" lang="ja-JP" altLang="en-US" smtClean="0"/>
              <a:t>2009/9/15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0892979-9DF8-4B3E-801E-34558CD83890}" type="slidenum">
              <a:rPr kumimoji="1" lang="ja-JP" altLang="en-US" smtClean="0"/>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824B51F-E9DF-448C-A453-8FBE5E0D8D59}" type="datetimeFigureOut">
              <a:rPr kumimoji="1" lang="ja-JP" altLang="en-US" smtClean="0"/>
              <a:t>2009/9/15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0892979-9DF8-4B3E-801E-34558CD83890}" type="slidenum">
              <a:rPr kumimoji="1" lang="ja-JP" altLang="en-US" smtClean="0"/>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824B51F-E9DF-448C-A453-8FBE5E0D8D59}" type="datetimeFigureOut">
              <a:rPr kumimoji="1" lang="ja-JP" altLang="en-US" smtClean="0"/>
              <a:t>2009/9/15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0892979-9DF8-4B3E-801E-34558CD83890}" type="slidenum">
              <a:rPr kumimoji="1" lang="ja-JP" altLang="en-US" smtClean="0"/>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824B51F-E9DF-448C-A453-8FBE5E0D8D59}" type="datetimeFigureOut">
              <a:rPr kumimoji="1" lang="ja-JP" altLang="en-US" smtClean="0"/>
              <a:t>2009/9/15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0892979-9DF8-4B3E-801E-34558CD83890}" type="slidenum">
              <a:rPr kumimoji="1" lang="ja-JP" altLang="en-US" smtClean="0"/>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824B51F-E9DF-448C-A453-8FBE5E0D8D59}" type="datetimeFigureOut">
              <a:rPr kumimoji="1" lang="ja-JP" altLang="en-US" smtClean="0"/>
              <a:t>2009/9/15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0892979-9DF8-4B3E-801E-34558CD83890}" type="slidenum">
              <a:rPr kumimoji="1" lang="ja-JP" altLang="en-US" smtClean="0"/>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824B51F-E9DF-448C-A453-8FBE5E0D8D59}" type="datetimeFigureOut">
              <a:rPr kumimoji="1" lang="ja-JP" altLang="en-US" smtClean="0"/>
              <a:t>2009/9/15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0892979-9DF8-4B3E-801E-34558CD83890}" type="slidenum">
              <a:rPr kumimoji="1" lang="ja-JP" altLang="en-US" smtClean="0"/>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824B51F-E9DF-448C-A453-8FBE5E0D8D59}" type="datetimeFigureOut">
              <a:rPr kumimoji="1" lang="ja-JP" altLang="en-US" smtClean="0"/>
              <a:t>2009/9/15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0892979-9DF8-4B3E-801E-34558CD83890}" type="slidenum">
              <a:rPr kumimoji="1" lang="ja-JP" altLang="en-US" smtClean="0"/>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24B51F-E9DF-448C-A453-8FBE5E0D8D59}" type="datetimeFigureOut">
              <a:rPr kumimoji="1" lang="ja-JP" altLang="en-US" smtClean="0"/>
              <a:t>2009/9/15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892979-9DF8-4B3E-801E-34558CD83890}"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xLMPjS1vwso"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youtube.com/watch?v=jI9-HHyiahE" TargetMode="External"/><Relationship Id="rId5" Type="http://schemas.openxmlformats.org/officeDocument/2006/relationships/hyperlink" Target="http://www.youtube.com/watch?v=loTzXZXcP28" TargetMode="External"/><Relationship Id="rId4" Type="http://schemas.openxmlformats.org/officeDocument/2006/relationships/hyperlink" Target="http://www.youtube.com/watch?v=FqPp3Q1iDTw"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8" name="Picture 8" descr="C:\Users\vera\AppData\Local\Microsoft\Windows\Temporary Internet Files\Content.IE5\YFOSELLE\MPj04090380000[1].jpg"/>
          <p:cNvPicPr>
            <a:picLocks noChangeAspect="1" noChangeArrowheads="1"/>
          </p:cNvPicPr>
          <p:nvPr/>
        </p:nvPicPr>
        <p:blipFill>
          <a:blip r:embed="rId2"/>
          <a:srcRect t="45833" b="8333"/>
          <a:stretch>
            <a:fillRect/>
          </a:stretch>
        </p:blipFill>
        <p:spPr bwMode="auto">
          <a:xfrm>
            <a:off x="0" y="341291"/>
            <a:ext cx="9144000" cy="5588039"/>
          </a:xfrm>
          <a:prstGeom prst="rect">
            <a:avLst/>
          </a:prstGeom>
          <a:noFill/>
        </p:spPr>
      </p:pic>
      <p:sp>
        <p:nvSpPr>
          <p:cNvPr id="3" name="サブタイトル 2"/>
          <p:cNvSpPr>
            <a:spLocks noGrp="1"/>
          </p:cNvSpPr>
          <p:nvPr>
            <p:ph type="subTitle" idx="1"/>
          </p:nvPr>
        </p:nvSpPr>
        <p:spPr>
          <a:xfrm>
            <a:off x="1357290" y="6000768"/>
            <a:ext cx="6400800" cy="995354"/>
          </a:xfrm>
        </p:spPr>
        <p:txBody>
          <a:bodyPr>
            <a:noAutofit/>
          </a:bodyPr>
          <a:lstStyle/>
          <a:p>
            <a:r>
              <a:rPr lang="ja-JP" altLang="en-US" sz="1800" b="1" dirty="0" smtClean="0"/>
              <a:t>実務表現</a:t>
            </a:r>
            <a:endParaRPr lang="ja-JP" altLang="en-US" sz="1800" b="1" dirty="0"/>
          </a:p>
          <a:p>
            <a:r>
              <a:rPr kumimoji="1" lang="ja-JP" altLang="en-US" sz="1800" b="1" dirty="0" smtClean="0"/>
              <a:t>２００９．９．１６</a:t>
            </a:r>
            <a:endParaRPr kumimoji="1" lang="en-US" altLang="ja-JP" sz="1800" b="1" dirty="0" smtClean="0"/>
          </a:p>
        </p:txBody>
      </p:sp>
      <p:sp>
        <p:nvSpPr>
          <p:cNvPr id="12" name="正方形/長方形 11"/>
          <p:cNvSpPr/>
          <p:nvPr/>
        </p:nvSpPr>
        <p:spPr>
          <a:xfrm>
            <a:off x="-32" y="1770051"/>
            <a:ext cx="9144000" cy="2500330"/>
          </a:xfrm>
          <a:prstGeom prst="rect">
            <a:avLst/>
          </a:prstGeom>
          <a:solidFill>
            <a:schemeClr val="lt1">
              <a:alpha val="57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 name="タイトル 1"/>
          <p:cNvSpPr>
            <a:spLocks noGrp="1"/>
          </p:cNvSpPr>
          <p:nvPr>
            <p:ph type="ctrTitle"/>
          </p:nvPr>
        </p:nvSpPr>
        <p:spPr>
          <a:xfrm>
            <a:off x="685768" y="2228852"/>
            <a:ext cx="7772400" cy="1470025"/>
          </a:xfrm>
        </p:spPr>
        <p:txBody>
          <a:bodyPr>
            <a:normAutofit fontScale="90000"/>
          </a:bodyPr>
          <a:lstStyle/>
          <a:p>
            <a:pPr>
              <a:lnSpc>
                <a:spcPct val="150000"/>
              </a:lnSpc>
            </a:pPr>
            <a:r>
              <a:rPr lang="ja-JP" altLang="en-US" b="1" dirty="0"/>
              <a:t>お話</a:t>
            </a:r>
            <a:r>
              <a:rPr lang="ja-JP" altLang="en-US" b="1" dirty="0" smtClean="0"/>
              <a:t>を</a:t>
            </a:r>
            <a:r>
              <a:rPr lang="ja-JP" altLang="en-US" b="1" dirty="0"/>
              <a:t>学ぶ・語る・伝える</a:t>
            </a:r>
            <a:r>
              <a:rPr lang="ja-JP" altLang="en-US" dirty="0"/>
              <a:t/>
            </a:r>
            <a:br>
              <a:rPr lang="ja-JP" altLang="en-US" dirty="0"/>
            </a:br>
            <a:r>
              <a:rPr kumimoji="1" lang="ja-JP" altLang="en-US" sz="6700" dirty="0" smtClean="0"/>
              <a:t>「忘れられない贈り物」</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dirty="0" smtClean="0"/>
              <a:t>「はじまりのはじまり」</a:t>
            </a:r>
            <a:endParaRPr kumimoji="1" lang="ja-JP" altLang="en-US" dirty="0"/>
          </a:p>
        </p:txBody>
      </p:sp>
      <p:sp>
        <p:nvSpPr>
          <p:cNvPr id="3" name="テキスト ボックス 2"/>
          <p:cNvSpPr txBox="1"/>
          <p:nvPr/>
        </p:nvSpPr>
        <p:spPr>
          <a:xfrm>
            <a:off x="714348" y="1857364"/>
            <a:ext cx="3857652" cy="3831818"/>
          </a:xfrm>
          <a:prstGeom prst="rect">
            <a:avLst/>
          </a:prstGeom>
          <a:noFill/>
        </p:spPr>
        <p:txBody>
          <a:bodyPr wrap="square" rtlCol="0">
            <a:spAutoFit/>
          </a:bodyPr>
          <a:lstStyle/>
          <a:p>
            <a:pPr>
              <a:lnSpc>
                <a:spcPct val="150000"/>
              </a:lnSpc>
            </a:pPr>
            <a:r>
              <a:rPr kumimoji="1" lang="ja-JP" altLang="en-US" dirty="0" smtClean="0"/>
              <a:t>この絵本は、</a:t>
            </a:r>
            <a:r>
              <a:rPr lang="en-US" altLang="ja-JP" dirty="0" smtClean="0"/>
              <a:t>Infinite</a:t>
            </a:r>
            <a:r>
              <a:rPr lang="ja-JP" altLang="en-US" dirty="0" smtClean="0"/>
              <a:t>　</a:t>
            </a:r>
            <a:r>
              <a:rPr lang="en-US" altLang="ja-JP" dirty="0" smtClean="0"/>
              <a:t>Dimension</a:t>
            </a:r>
            <a:r>
              <a:rPr lang="ja-JP" altLang="en-US" dirty="0" smtClean="0"/>
              <a:t>の目指す未来像を描いたものです。</a:t>
            </a:r>
            <a:endParaRPr lang="en-US" altLang="ja-JP" dirty="0" smtClean="0"/>
          </a:p>
          <a:p>
            <a:pPr>
              <a:lnSpc>
                <a:spcPct val="150000"/>
              </a:lnSpc>
            </a:pPr>
            <a:r>
              <a:rPr lang="ja-JP" altLang="en-US" dirty="0"/>
              <a:t>私</a:t>
            </a:r>
            <a:r>
              <a:rPr lang="ja-JP" altLang="en-US" dirty="0" smtClean="0"/>
              <a:t>の成すべき事を、こうして絵本という形で宣言することにより、共感してくださる方々を集めようとしています。</a:t>
            </a:r>
            <a:endParaRPr lang="en-US" altLang="ja-JP" dirty="0" smtClean="0"/>
          </a:p>
          <a:p>
            <a:pPr>
              <a:lnSpc>
                <a:spcPct val="150000"/>
              </a:lnSpc>
            </a:pPr>
            <a:r>
              <a:rPr lang="ja-JP" altLang="en-US" dirty="0"/>
              <a:t>絵本に</a:t>
            </a:r>
            <a:r>
              <a:rPr lang="ja-JP" altLang="en-US" dirty="0" smtClean="0"/>
              <a:t>は、そういった力があるのです。</a:t>
            </a:r>
            <a:endParaRPr lang="en-US" altLang="ja-JP" dirty="0" smtClean="0"/>
          </a:p>
          <a:p>
            <a:pPr>
              <a:lnSpc>
                <a:spcPct val="150000"/>
              </a:lnSpc>
            </a:pPr>
            <a:r>
              <a:rPr lang="ja-JP" altLang="en-US" dirty="0" smtClean="0"/>
              <a:t>メッセージを伝えるための素晴らしい道具となりうるのです。</a:t>
            </a:r>
            <a:endParaRPr lang="en-US" altLang="ja-JP" dirty="0"/>
          </a:p>
          <a:p>
            <a:pPr algn="r">
              <a:lnSpc>
                <a:spcPct val="150000"/>
              </a:lnSpc>
            </a:pPr>
            <a:r>
              <a:rPr kumimoji="1" lang="en-US" altLang="ja-JP" dirty="0" smtClean="0"/>
              <a:t>VERA</a:t>
            </a:r>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メモ 3"/>
          <p:cNvSpPr/>
          <p:nvPr/>
        </p:nvSpPr>
        <p:spPr>
          <a:xfrm>
            <a:off x="1000100" y="1643050"/>
            <a:ext cx="7143800" cy="4643470"/>
          </a:xfrm>
          <a:prstGeom prst="foldedCorner">
            <a:avLst/>
          </a:prstGeom>
          <a:ln>
            <a:solidFill>
              <a:schemeClr val="bg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pPr algn="l"/>
            <a:r>
              <a:rPr kumimoji="1" lang="ja-JP" altLang="en-US" dirty="0" smtClean="0"/>
              <a:t>はじめに</a:t>
            </a:r>
            <a:endParaRPr kumimoji="1" lang="ja-JP" altLang="en-US" dirty="0"/>
          </a:p>
        </p:txBody>
      </p:sp>
      <p:sp>
        <p:nvSpPr>
          <p:cNvPr id="3" name="コンテンツ プレースホルダ 2"/>
          <p:cNvSpPr>
            <a:spLocks noGrp="1"/>
          </p:cNvSpPr>
          <p:nvPr>
            <p:ph idx="1"/>
          </p:nvPr>
        </p:nvSpPr>
        <p:spPr>
          <a:xfrm>
            <a:off x="1500166" y="1785926"/>
            <a:ext cx="6143668" cy="4525963"/>
          </a:xfrm>
        </p:spPr>
        <p:txBody>
          <a:bodyPr>
            <a:normAutofit fontScale="62500" lnSpcReduction="20000"/>
          </a:bodyPr>
          <a:lstStyle/>
          <a:p>
            <a:pPr marL="0" indent="0">
              <a:lnSpc>
                <a:spcPct val="160000"/>
              </a:lnSpc>
              <a:buNone/>
            </a:pPr>
            <a:r>
              <a:rPr lang="ja-JP" altLang="en-US" dirty="0"/>
              <a:t>「ある人間がほんとうに並外れた品性の持ち主であるとわかるに は、長い年月にわたり、 その人のおこないを観察しうる幸運に</a:t>
            </a:r>
            <a:r>
              <a:rPr lang="ja-JP" altLang="en-US" dirty="0" smtClean="0"/>
              <a:t>めぐまれなければ</a:t>
            </a:r>
            <a:r>
              <a:rPr lang="ja-JP" altLang="en-US" dirty="0"/>
              <a:t>ならない</a:t>
            </a:r>
            <a:r>
              <a:rPr lang="ja-JP" altLang="en-US" dirty="0" smtClean="0"/>
              <a:t>。</a:t>
            </a:r>
            <a:endParaRPr lang="en-US" altLang="ja-JP" dirty="0" smtClean="0"/>
          </a:p>
          <a:p>
            <a:pPr marL="0" indent="0">
              <a:lnSpc>
                <a:spcPct val="160000"/>
              </a:lnSpc>
              <a:buNone/>
            </a:pPr>
            <a:r>
              <a:rPr lang="ja-JP" altLang="en-US" dirty="0" smtClean="0"/>
              <a:t>もし</a:t>
            </a:r>
            <a:r>
              <a:rPr lang="ja-JP" altLang="en-US" dirty="0"/>
              <a:t>そのおこないにいかなる利己心も</a:t>
            </a:r>
            <a:r>
              <a:rPr lang="ja-JP" altLang="en-US" dirty="0" smtClean="0"/>
              <a:t>なく、おこない</a:t>
            </a:r>
            <a:r>
              <a:rPr lang="ja-JP" altLang="en-US" dirty="0"/>
              <a:t>に向かわせた考えが高潔無比であり何の報いも</a:t>
            </a:r>
            <a:r>
              <a:rPr lang="ja-JP" altLang="en-US" dirty="0" smtClean="0"/>
              <a:t>求めなかった</a:t>
            </a:r>
            <a:r>
              <a:rPr lang="ja-JP" altLang="en-US" dirty="0"/>
              <a:t>ことが絶対確実で、 しかもそのおこないがこの世に眼にみえる しるしを残したならば</a:t>
            </a:r>
            <a:r>
              <a:rPr lang="ja-JP" altLang="en-US" dirty="0" smtClean="0"/>
              <a:t>、</a:t>
            </a:r>
            <a:endParaRPr lang="en-US" altLang="ja-JP" dirty="0" smtClean="0"/>
          </a:p>
          <a:p>
            <a:pPr marL="0" indent="0">
              <a:lnSpc>
                <a:spcPct val="160000"/>
              </a:lnSpc>
              <a:buNone/>
            </a:pPr>
            <a:r>
              <a:rPr lang="ja-JP" altLang="en-US" dirty="0" smtClean="0"/>
              <a:t>その</a:t>
            </a:r>
            <a:r>
              <a:rPr lang="ja-JP" altLang="en-US" dirty="0"/>
              <a:t>ときこそ間違いなく、忘れることの</a:t>
            </a:r>
            <a:r>
              <a:rPr lang="ja-JP" altLang="en-US" dirty="0" smtClean="0"/>
              <a:t>できない</a:t>
            </a:r>
            <a:r>
              <a:rPr lang="ja-JP" altLang="en-US" dirty="0"/>
              <a:t>人物を目の前にしているのである。」</a:t>
            </a:r>
            <a:br>
              <a:rPr lang="ja-JP" altLang="en-US" dirty="0"/>
            </a:b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dirty="0" smtClean="0"/>
              <a:t>「木を植えた男」</a:t>
            </a:r>
            <a:endParaRPr kumimoji="1" lang="ja-JP" altLang="en-US" dirty="0"/>
          </a:p>
        </p:txBody>
      </p:sp>
      <p:pic>
        <p:nvPicPr>
          <p:cNvPr id="13314" name="Picture 2" descr="http://ecx.images-amazon.com/images/I/51EZYVKV39L._SS500_.jpg"/>
          <p:cNvPicPr>
            <a:picLocks noChangeAspect="1" noChangeArrowheads="1"/>
          </p:cNvPicPr>
          <p:nvPr/>
        </p:nvPicPr>
        <p:blipFill>
          <a:blip r:embed="rId3"/>
          <a:srcRect t="12000" b="11499"/>
          <a:stretch>
            <a:fillRect/>
          </a:stretch>
        </p:blipFill>
        <p:spPr bwMode="auto">
          <a:xfrm>
            <a:off x="428596" y="1714488"/>
            <a:ext cx="4786346" cy="36615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正方形/長方形 4"/>
          <p:cNvSpPr/>
          <p:nvPr/>
        </p:nvSpPr>
        <p:spPr>
          <a:xfrm>
            <a:off x="5214942" y="1785926"/>
            <a:ext cx="3571900" cy="830997"/>
          </a:xfrm>
          <a:prstGeom prst="rect">
            <a:avLst/>
          </a:prstGeom>
        </p:spPr>
        <p:txBody>
          <a:bodyPr wrap="square">
            <a:spAutoFit/>
          </a:bodyPr>
          <a:lstStyle/>
          <a:p>
            <a:r>
              <a:rPr lang="en-US" sz="1600" dirty="0"/>
              <a:t>EN LISANT L'HOMME QUI PLANTAIT DES ARBRES</a:t>
            </a:r>
            <a:br>
              <a:rPr lang="en-US" sz="1600" dirty="0"/>
            </a:br>
            <a:r>
              <a:rPr lang="en-US" sz="1600" dirty="0"/>
              <a:t>Jean </a:t>
            </a:r>
            <a:r>
              <a:rPr lang="en-US" sz="1600" dirty="0" err="1"/>
              <a:t>Giono</a:t>
            </a:r>
            <a:r>
              <a:rPr lang="en-US" sz="1600" dirty="0"/>
              <a:t>(</a:t>
            </a:r>
            <a:r>
              <a:rPr lang="ja-JP" altLang="en-US" sz="1600" dirty="0"/>
              <a:t>文</a:t>
            </a:r>
            <a:r>
              <a:rPr lang="en-US" altLang="ja-JP" sz="1600" dirty="0"/>
              <a:t>)</a:t>
            </a:r>
            <a:r>
              <a:rPr lang="ja-JP" altLang="en-US" sz="1600" dirty="0"/>
              <a:t>　</a:t>
            </a:r>
            <a:r>
              <a:rPr lang="en-US" sz="1600" dirty="0"/>
              <a:t>Frederic Back(</a:t>
            </a:r>
            <a:r>
              <a:rPr lang="ja-JP" altLang="en-US" sz="1600" dirty="0"/>
              <a:t>イラスト</a:t>
            </a:r>
            <a:r>
              <a:rPr lang="en-US" altLang="ja-JP" sz="1600" dirty="0"/>
              <a:t>)</a:t>
            </a:r>
            <a:endParaRPr lang="ja-JP" altLang="en-US" sz="1600" dirty="0"/>
          </a:p>
        </p:txBody>
      </p:sp>
      <p:sp>
        <p:nvSpPr>
          <p:cNvPr id="6" name="正方形/長方形 5"/>
          <p:cNvSpPr/>
          <p:nvPr/>
        </p:nvSpPr>
        <p:spPr>
          <a:xfrm>
            <a:off x="5286380" y="2714620"/>
            <a:ext cx="3357586" cy="3693319"/>
          </a:xfrm>
          <a:prstGeom prst="rect">
            <a:avLst/>
          </a:prstGeom>
        </p:spPr>
        <p:txBody>
          <a:bodyPr wrap="square">
            <a:spAutoFit/>
          </a:bodyPr>
          <a:lstStyle/>
          <a:p>
            <a:pPr>
              <a:lnSpc>
                <a:spcPct val="150000"/>
              </a:lnSpc>
            </a:pPr>
            <a:r>
              <a:rPr lang="ja-JP" altLang="en-US" sz="1200" dirty="0" smtClean="0"/>
              <a:t>高地アルプス山脈・プロヴァンスの むきだしの荒れ地に、約</a:t>
            </a:r>
            <a:r>
              <a:rPr lang="en-US" altLang="ja-JP" sz="1200" dirty="0" smtClean="0"/>
              <a:t>40</a:t>
            </a:r>
            <a:r>
              <a:rPr lang="ja-JP" altLang="en-US" sz="1200" dirty="0" smtClean="0"/>
              <a:t>年にわたって木の種を植え、</a:t>
            </a:r>
            <a:endParaRPr lang="en-US" altLang="ja-JP" sz="1200" dirty="0" smtClean="0"/>
          </a:p>
          <a:p>
            <a:pPr>
              <a:lnSpc>
                <a:spcPct val="150000"/>
              </a:lnSpc>
            </a:pPr>
            <a:r>
              <a:rPr lang="ja-JP" altLang="en-US" sz="1200" dirty="0" smtClean="0"/>
              <a:t>山全体を緑にし・牧草地を・自然を・人を豊かに変えた老人の話。</a:t>
            </a:r>
          </a:p>
          <a:p>
            <a:pPr>
              <a:lnSpc>
                <a:spcPct val="150000"/>
              </a:lnSpc>
            </a:pPr>
            <a:r>
              <a:rPr lang="ja-JP" altLang="en-US" sz="1200" dirty="0" smtClean="0"/>
              <a:t>そして、最後は以下の文章で締めくくられる。</a:t>
            </a:r>
          </a:p>
          <a:p>
            <a:pPr>
              <a:lnSpc>
                <a:spcPct val="150000"/>
              </a:lnSpc>
            </a:pPr>
            <a:r>
              <a:rPr lang="ja-JP" altLang="en-US" sz="1200" dirty="0" smtClean="0"/>
              <a:t>あの荒地から、このカノンの地を出現させるのに、つまるところ自分の肉体と精神の力だけ・・・・・・</a:t>
            </a:r>
            <a:endParaRPr lang="en-US" altLang="ja-JP" sz="1200" dirty="0" smtClean="0"/>
          </a:p>
          <a:p>
            <a:pPr>
              <a:lnSpc>
                <a:spcPct val="150000"/>
              </a:lnSpc>
            </a:pPr>
            <a:r>
              <a:rPr lang="ja-JP" altLang="en-US" sz="1200" dirty="0" smtClean="0"/>
              <a:t>あくまで無利無欲を貫き通して・・・・・</a:t>
            </a:r>
          </a:p>
          <a:p>
            <a:pPr>
              <a:lnSpc>
                <a:spcPct val="150000"/>
              </a:lnSpc>
            </a:pPr>
            <a:r>
              <a:rPr lang="ja-JP" altLang="en-US" sz="1200" dirty="0" smtClean="0"/>
              <a:t>神にふさわしい仕事を成し遂げ得た、学問もないこの老農夫に対し、私は限りない尊敬の念にとらわれるのである。</a:t>
            </a:r>
          </a:p>
          <a:p>
            <a:pPr>
              <a:lnSpc>
                <a:spcPct val="150000"/>
              </a:lnSpc>
            </a:pPr>
            <a:r>
              <a:rPr lang="ja-JP" altLang="en-US" sz="1200" dirty="0" smtClean="0"/>
              <a:t>エルゼアール・ブッフィエは、</a:t>
            </a:r>
            <a:r>
              <a:rPr lang="en-US" altLang="ja-JP" sz="1200" dirty="0" smtClean="0"/>
              <a:t>1947</a:t>
            </a:r>
            <a:r>
              <a:rPr lang="ja-JP" altLang="en-US" sz="1200" dirty="0" smtClean="0"/>
              <a:t>年、バノンの救貧院で安らかに息を引き取った。</a:t>
            </a:r>
            <a:endParaRPr lang="ja-JP" altLang="en-US"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dirty="0" smtClean="0"/>
              <a:t>動画：「木を植えた男」</a:t>
            </a:r>
            <a:r>
              <a:rPr kumimoji="1" lang="ja-JP" altLang="en-US" sz="3200" dirty="0" smtClean="0"/>
              <a:t>（約</a:t>
            </a:r>
            <a:r>
              <a:rPr kumimoji="1" lang="en-US" altLang="ja-JP" sz="3200" dirty="0" smtClean="0"/>
              <a:t>20</a:t>
            </a:r>
            <a:r>
              <a:rPr kumimoji="1" lang="ja-JP" altLang="en-US" sz="3200" dirty="0" smtClean="0"/>
              <a:t>分）</a:t>
            </a:r>
            <a:endParaRPr kumimoji="1" lang="ja-JP" altLang="en-US" sz="3200" dirty="0"/>
          </a:p>
        </p:txBody>
      </p:sp>
      <p:sp>
        <p:nvSpPr>
          <p:cNvPr id="6" name="正方形/長方形 5"/>
          <p:cNvSpPr/>
          <p:nvPr/>
        </p:nvSpPr>
        <p:spPr>
          <a:xfrm>
            <a:off x="4572000" y="2357430"/>
            <a:ext cx="4572000" cy="3416320"/>
          </a:xfrm>
          <a:prstGeom prst="rect">
            <a:avLst/>
          </a:prstGeom>
        </p:spPr>
        <p:txBody>
          <a:bodyPr>
            <a:spAutoFit/>
          </a:bodyPr>
          <a:lstStyle/>
          <a:p>
            <a:r>
              <a:rPr lang="en-US" dirty="0">
                <a:hlinkClick r:id="rId3"/>
              </a:rPr>
              <a:t>http://</a:t>
            </a:r>
            <a:r>
              <a:rPr lang="en-US" dirty="0" smtClean="0">
                <a:hlinkClick r:id="rId3"/>
              </a:rPr>
              <a:t>www.youtube.com/watch?v=xLMPjS1vwso</a:t>
            </a:r>
            <a:endParaRPr lang="en-US" dirty="0" smtClean="0"/>
          </a:p>
          <a:p>
            <a:endParaRPr lang="en-US" altLang="ja-JP" dirty="0"/>
          </a:p>
          <a:p>
            <a:r>
              <a:rPr lang="en-US" dirty="0">
                <a:hlinkClick r:id="rId4"/>
              </a:rPr>
              <a:t>http://</a:t>
            </a:r>
            <a:r>
              <a:rPr lang="en-US" dirty="0" smtClean="0">
                <a:hlinkClick r:id="rId4"/>
              </a:rPr>
              <a:t>www.youtube.com/watch?v=FqPp3Q1iDTw</a:t>
            </a:r>
            <a:endParaRPr lang="en-US" dirty="0" smtClean="0"/>
          </a:p>
          <a:p>
            <a:endParaRPr lang="en-US" altLang="ja-JP" dirty="0"/>
          </a:p>
          <a:p>
            <a:r>
              <a:rPr lang="en-US" dirty="0">
                <a:hlinkClick r:id="rId5"/>
              </a:rPr>
              <a:t>http://</a:t>
            </a:r>
            <a:r>
              <a:rPr lang="en-US" dirty="0" smtClean="0">
                <a:hlinkClick r:id="rId5"/>
              </a:rPr>
              <a:t>www.youtube.com/watch?v=loTzXZXcP28</a:t>
            </a:r>
            <a:endParaRPr lang="en-US" dirty="0" smtClean="0"/>
          </a:p>
          <a:p>
            <a:endParaRPr lang="en-US" altLang="ja-JP" dirty="0"/>
          </a:p>
          <a:p>
            <a:r>
              <a:rPr lang="en-US" dirty="0">
                <a:hlinkClick r:id="rId6"/>
              </a:rPr>
              <a:t>http://</a:t>
            </a:r>
            <a:r>
              <a:rPr lang="en-US" dirty="0" smtClean="0">
                <a:hlinkClick r:id="rId6"/>
              </a:rPr>
              <a:t>www.youtube.com/watch?v=jI9-HHyiahE</a:t>
            </a:r>
            <a:endParaRPr lang="en-US" dirty="0" smtClean="0"/>
          </a:p>
          <a:p>
            <a:endParaRPr lang="ja-JP" altLang="en-US" dirty="0"/>
          </a:p>
        </p:txBody>
      </p:sp>
      <p:sp>
        <p:nvSpPr>
          <p:cNvPr id="8" name="正方形/長方形 7"/>
          <p:cNvSpPr/>
          <p:nvPr/>
        </p:nvSpPr>
        <p:spPr>
          <a:xfrm>
            <a:off x="642910" y="1428736"/>
            <a:ext cx="5857916" cy="369332"/>
          </a:xfrm>
          <a:prstGeom prst="rect">
            <a:avLst/>
          </a:prstGeom>
        </p:spPr>
        <p:txBody>
          <a:bodyPr wrap="square">
            <a:spAutoFit/>
          </a:bodyPr>
          <a:lstStyle/>
          <a:p>
            <a:r>
              <a:rPr lang="en-US" altLang="ja-JP" dirty="0" smtClean="0"/>
              <a:t>1987</a:t>
            </a:r>
            <a:r>
              <a:rPr lang="ja-JP" altLang="en-US" dirty="0" smtClean="0"/>
              <a:t>年、アニメーション版をフレデリック・パック制作</a:t>
            </a:r>
            <a:endParaRPr lang="en-US" altLang="ja-JP"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dirty="0" smtClean="0"/>
              <a:t>絵本「忘れられないおくりもの」</a:t>
            </a:r>
            <a:endParaRPr kumimoji="1" lang="ja-JP" altLang="en-US" dirty="0"/>
          </a:p>
        </p:txBody>
      </p:sp>
      <p:pic>
        <p:nvPicPr>
          <p:cNvPr id="18434" name="Picture 2" descr="http://ec2.images-amazon.com/images/I/61TRH2ZFF4L._SS500_.jpg"/>
          <p:cNvPicPr>
            <a:picLocks noChangeAspect="1" noChangeArrowheads="1"/>
          </p:cNvPicPr>
          <p:nvPr/>
        </p:nvPicPr>
        <p:blipFill>
          <a:blip r:embed="rId3"/>
          <a:srcRect t="10500" b="9999"/>
          <a:stretch>
            <a:fillRect/>
          </a:stretch>
        </p:blipFill>
        <p:spPr bwMode="auto">
          <a:xfrm>
            <a:off x="357158" y="1785926"/>
            <a:ext cx="4762500" cy="378621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正方形/長方形 6"/>
          <p:cNvSpPr/>
          <p:nvPr/>
        </p:nvSpPr>
        <p:spPr>
          <a:xfrm>
            <a:off x="5357818" y="2857496"/>
            <a:ext cx="4572000" cy="923330"/>
          </a:xfrm>
          <a:prstGeom prst="rect">
            <a:avLst/>
          </a:prstGeom>
        </p:spPr>
        <p:txBody>
          <a:bodyPr>
            <a:spAutoFit/>
          </a:bodyPr>
          <a:lstStyle/>
          <a:p>
            <a:r>
              <a:rPr lang="ja-JP" altLang="en-US" dirty="0" smtClean="0"/>
              <a:t/>
            </a:r>
            <a:br>
              <a:rPr lang="ja-JP" altLang="en-US" dirty="0" smtClean="0"/>
            </a:br>
            <a:r>
              <a:rPr lang="ja-JP" altLang="en-US" dirty="0" smtClean="0"/>
              <a:t/>
            </a:r>
            <a:br>
              <a:rPr lang="ja-JP" altLang="en-US" dirty="0" smtClean="0"/>
            </a:br>
            <a:endParaRPr lang="ja-JP" altLang="en-US" dirty="0"/>
          </a:p>
        </p:txBody>
      </p:sp>
      <p:sp>
        <p:nvSpPr>
          <p:cNvPr id="8" name="テキスト ボックス 7"/>
          <p:cNvSpPr txBox="1"/>
          <p:nvPr/>
        </p:nvSpPr>
        <p:spPr>
          <a:xfrm>
            <a:off x="5357818" y="1785926"/>
            <a:ext cx="3429024" cy="4154984"/>
          </a:xfrm>
          <a:prstGeom prst="rect">
            <a:avLst/>
          </a:prstGeom>
          <a:noFill/>
        </p:spPr>
        <p:txBody>
          <a:bodyPr wrap="square" rtlCol="0">
            <a:spAutoFit/>
          </a:bodyPr>
          <a:lstStyle/>
          <a:p>
            <a:pPr>
              <a:lnSpc>
                <a:spcPct val="150000"/>
              </a:lnSpc>
            </a:pPr>
            <a:r>
              <a:rPr lang="ja-JP" altLang="en-US" sz="1600" u="sng" dirty="0"/>
              <a:t>スーザン・バーレイ</a:t>
            </a:r>
            <a:r>
              <a:rPr lang="ja-JP" altLang="en-US" sz="1600" dirty="0"/>
              <a:t> </a:t>
            </a:r>
            <a:r>
              <a:rPr lang="en-US" altLang="ja-JP" sz="1600" dirty="0"/>
              <a:t>(</a:t>
            </a:r>
            <a:r>
              <a:rPr lang="ja-JP" altLang="en-US" sz="1600" dirty="0"/>
              <a:t>著</a:t>
            </a:r>
            <a:r>
              <a:rPr lang="en-US" altLang="ja-JP" sz="1600" dirty="0" smtClean="0"/>
              <a:t>)</a:t>
            </a:r>
          </a:p>
          <a:p>
            <a:pPr>
              <a:lnSpc>
                <a:spcPct val="150000"/>
              </a:lnSpc>
            </a:pPr>
            <a:r>
              <a:rPr lang="en-US" altLang="ja-JP" sz="1600" dirty="0"/>
              <a:t> </a:t>
            </a:r>
            <a:r>
              <a:rPr lang="ja-JP" altLang="en-US" sz="1600" u="sng" dirty="0"/>
              <a:t>小川 仁央</a:t>
            </a:r>
            <a:r>
              <a:rPr lang="ja-JP" altLang="en-US" sz="1600" dirty="0"/>
              <a:t> </a:t>
            </a:r>
            <a:r>
              <a:rPr lang="en-US" altLang="ja-JP" sz="1600" dirty="0"/>
              <a:t>(</a:t>
            </a:r>
            <a:r>
              <a:rPr lang="ja-JP" altLang="en-US" sz="1600" dirty="0"/>
              <a:t>翻訳</a:t>
            </a:r>
            <a:r>
              <a:rPr lang="en-US" altLang="ja-JP" sz="1600" dirty="0"/>
              <a:t>) </a:t>
            </a:r>
            <a:endParaRPr lang="en-US" altLang="ja-JP" sz="1600" dirty="0" smtClean="0"/>
          </a:p>
          <a:p>
            <a:pPr>
              <a:lnSpc>
                <a:spcPct val="150000"/>
              </a:lnSpc>
            </a:pPr>
            <a:r>
              <a:rPr lang="ja-JP" altLang="en-US" sz="1600" dirty="0" smtClean="0"/>
              <a:t>アナグマ</a:t>
            </a:r>
            <a:r>
              <a:rPr lang="ja-JP" altLang="en-US" sz="1600" dirty="0"/>
              <a:t>は、もの知りでかしこく、みんなからとてもたよりにされていた。冬のはじめ、アナグマは死んだ。かけがえのない友を失った悲しみで、みんなはどうしていいか</a:t>
            </a:r>
            <a:r>
              <a:rPr lang="ja-JP" altLang="en-US" sz="1600" dirty="0" smtClean="0"/>
              <a:t>わからない。</a:t>
            </a:r>
            <a:endParaRPr lang="en-US" altLang="ja-JP" sz="1600" dirty="0" smtClean="0"/>
          </a:p>
          <a:p>
            <a:pPr>
              <a:lnSpc>
                <a:spcPct val="150000"/>
              </a:lnSpc>
            </a:pPr>
            <a:r>
              <a:rPr lang="ja-JP" altLang="en-US" sz="1600" dirty="0" smtClean="0"/>
              <a:t>子ども</a:t>
            </a:r>
            <a:r>
              <a:rPr lang="ja-JP" altLang="en-US" sz="1600" dirty="0"/>
              <a:t>たちに「死」について考えるチャンスを与え</a:t>
            </a:r>
            <a:r>
              <a:rPr lang="ja-JP" altLang="en-US" sz="1600" dirty="0" smtClean="0"/>
              <a:t>、すで</a:t>
            </a:r>
            <a:r>
              <a:rPr lang="ja-JP" altLang="en-US" sz="1600" dirty="0"/>
              <a:t>に「死」を理解する大人にも静かで深い感動を</a:t>
            </a:r>
            <a:r>
              <a:rPr lang="ja-JP" altLang="en-US" sz="1600" dirty="0" smtClean="0"/>
              <a:t>もたらす絵本</a:t>
            </a:r>
            <a:endParaRPr lang="en-US" altLang="ja-JP" sz="1600" dirty="0"/>
          </a:p>
          <a:p>
            <a:pPr>
              <a:lnSpc>
                <a:spcPct val="150000"/>
              </a:lnSpc>
            </a:pPr>
            <a:endParaRPr kumimoji="1" lang="ja-JP"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dirty="0"/>
              <a:t>絵本「おりのないどうぶつえん」</a:t>
            </a:r>
            <a:endParaRPr kumimoji="1" lang="ja-JP" altLang="en-US" dirty="0"/>
          </a:p>
        </p:txBody>
      </p:sp>
      <p:sp>
        <p:nvSpPr>
          <p:cNvPr id="7" name="正方形/長方形 6"/>
          <p:cNvSpPr/>
          <p:nvPr/>
        </p:nvSpPr>
        <p:spPr>
          <a:xfrm>
            <a:off x="5357818" y="2857496"/>
            <a:ext cx="4572000" cy="923330"/>
          </a:xfrm>
          <a:prstGeom prst="rect">
            <a:avLst/>
          </a:prstGeom>
        </p:spPr>
        <p:txBody>
          <a:bodyPr>
            <a:spAutoFit/>
          </a:bodyPr>
          <a:lstStyle/>
          <a:p>
            <a:r>
              <a:rPr lang="ja-JP" altLang="en-US" dirty="0" smtClean="0"/>
              <a:t/>
            </a:r>
            <a:br>
              <a:rPr lang="ja-JP" altLang="en-US" dirty="0" smtClean="0"/>
            </a:br>
            <a:r>
              <a:rPr lang="ja-JP" altLang="en-US" dirty="0" smtClean="0"/>
              <a:t/>
            </a:r>
            <a:br>
              <a:rPr lang="ja-JP" altLang="en-US" dirty="0" smtClean="0"/>
            </a:br>
            <a:endParaRPr lang="ja-JP" altLang="en-US" dirty="0"/>
          </a:p>
        </p:txBody>
      </p:sp>
      <p:sp>
        <p:nvSpPr>
          <p:cNvPr id="8" name="テキスト ボックス 7"/>
          <p:cNvSpPr txBox="1"/>
          <p:nvPr/>
        </p:nvSpPr>
        <p:spPr>
          <a:xfrm>
            <a:off x="4714876" y="1692180"/>
            <a:ext cx="3429024" cy="2308324"/>
          </a:xfrm>
          <a:prstGeom prst="rect">
            <a:avLst/>
          </a:prstGeom>
          <a:noFill/>
        </p:spPr>
        <p:txBody>
          <a:bodyPr wrap="square" rtlCol="0">
            <a:spAutoFit/>
          </a:bodyPr>
          <a:lstStyle/>
          <a:p>
            <a:pPr>
              <a:lnSpc>
                <a:spcPct val="150000"/>
              </a:lnSpc>
            </a:pPr>
            <a:r>
              <a:rPr lang="ja-JP" altLang="en-US" sz="1600" u="sng" dirty="0"/>
              <a:t>アンドレ ダーハン</a:t>
            </a:r>
            <a:r>
              <a:rPr lang="ja-JP" altLang="en-US" sz="1600" dirty="0"/>
              <a:t> </a:t>
            </a:r>
            <a:r>
              <a:rPr lang="en-US" altLang="ja-JP" sz="1600" dirty="0"/>
              <a:t>(</a:t>
            </a:r>
            <a:r>
              <a:rPr lang="ja-JP" altLang="en-US" sz="1600" dirty="0"/>
              <a:t>著</a:t>
            </a:r>
            <a:r>
              <a:rPr lang="en-US" altLang="ja-JP" sz="1600" dirty="0" smtClean="0"/>
              <a:t>)</a:t>
            </a:r>
          </a:p>
          <a:p>
            <a:pPr>
              <a:lnSpc>
                <a:spcPct val="150000"/>
              </a:lnSpc>
            </a:pPr>
            <a:r>
              <a:rPr lang="ja-JP" altLang="en-US" sz="1600" u="sng" dirty="0" smtClean="0"/>
              <a:t>高島 </a:t>
            </a:r>
            <a:r>
              <a:rPr lang="ja-JP" altLang="en-US" sz="1600" u="sng" dirty="0"/>
              <a:t>彩</a:t>
            </a:r>
            <a:r>
              <a:rPr lang="ja-JP" altLang="en-US" sz="1600" dirty="0"/>
              <a:t> </a:t>
            </a:r>
            <a:r>
              <a:rPr lang="en-US" altLang="ja-JP" sz="1600" dirty="0"/>
              <a:t>(</a:t>
            </a:r>
            <a:r>
              <a:rPr lang="ja-JP" altLang="en-US" sz="1600" dirty="0"/>
              <a:t>翻訳</a:t>
            </a:r>
            <a:r>
              <a:rPr lang="en-US" altLang="ja-JP" sz="1600" dirty="0"/>
              <a:t>) </a:t>
            </a:r>
            <a:endParaRPr lang="en-US" altLang="ja-JP" sz="1600" dirty="0" smtClean="0"/>
          </a:p>
          <a:p>
            <a:pPr>
              <a:lnSpc>
                <a:spcPct val="150000"/>
              </a:lnSpc>
            </a:pPr>
            <a:r>
              <a:rPr lang="ja-JP" altLang="en-US" sz="1600" dirty="0" smtClean="0"/>
              <a:t>動物</a:t>
            </a:r>
            <a:r>
              <a:rPr lang="ja-JP" altLang="en-US" sz="1600" dirty="0"/>
              <a:t>園にいる動物たちをモンティーは逃がしてしまいました</a:t>
            </a:r>
            <a:r>
              <a:rPr lang="ja-JP" altLang="en-US" sz="1600" dirty="0" smtClean="0"/>
              <a:t>。</a:t>
            </a:r>
            <a:endParaRPr lang="en-US" altLang="ja-JP" sz="1600" dirty="0" smtClean="0"/>
          </a:p>
          <a:p>
            <a:pPr>
              <a:lnSpc>
                <a:spcPct val="150000"/>
              </a:lnSpc>
            </a:pPr>
            <a:r>
              <a:rPr lang="ja-JP" altLang="en-US" sz="1600" dirty="0" smtClean="0"/>
              <a:t>おり</a:t>
            </a:r>
            <a:r>
              <a:rPr lang="ja-JP" altLang="en-US" sz="1600" dirty="0"/>
              <a:t>からでた動物たちはいったいどうするのでしょう</a:t>
            </a:r>
            <a:r>
              <a:rPr lang="ja-JP" altLang="en-US" sz="1600" dirty="0" smtClean="0"/>
              <a:t>か？</a:t>
            </a:r>
            <a:endParaRPr kumimoji="1" lang="ja-JP" altLang="en-US" sz="1600" dirty="0"/>
          </a:p>
        </p:txBody>
      </p:sp>
      <p:pic>
        <p:nvPicPr>
          <p:cNvPr id="22530" name="Picture 2" descr="http://ecx.images-amazon.com/images/I/51y4CVh%2BakL._SS500_.jpg"/>
          <p:cNvPicPr>
            <a:picLocks noChangeAspect="1" noChangeArrowheads="1"/>
          </p:cNvPicPr>
          <p:nvPr/>
        </p:nvPicPr>
        <p:blipFill>
          <a:blip r:embed="rId3"/>
          <a:srcRect l="19500" t="6000" r="18999" b="6999"/>
          <a:stretch>
            <a:fillRect/>
          </a:stretch>
        </p:blipFill>
        <p:spPr bwMode="auto">
          <a:xfrm>
            <a:off x="1000100" y="1428736"/>
            <a:ext cx="3357586" cy="47497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dirty="0"/>
              <a:t>絵本</a:t>
            </a:r>
            <a:r>
              <a:rPr lang="ja-JP" altLang="en-US" dirty="0" smtClean="0"/>
              <a:t>「どうぞのいす」</a:t>
            </a:r>
            <a:endParaRPr kumimoji="1" lang="ja-JP" altLang="en-US" dirty="0"/>
          </a:p>
        </p:txBody>
      </p:sp>
      <p:sp>
        <p:nvSpPr>
          <p:cNvPr id="7" name="正方形/長方形 6"/>
          <p:cNvSpPr/>
          <p:nvPr/>
        </p:nvSpPr>
        <p:spPr>
          <a:xfrm>
            <a:off x="5357818" y="2857496"/>
            <a:ext cx="4572000" cy="923330"/>
          </a:xfrm>
          <a:prstGeom prst="rect">
            <a:avLst/>
          </a:prstGeom>
        </p:spPr>
        <p:txBody>
          <a:bodyPr>
            <a:spAutoFit/>
          </a:bodyPr>
          <a:lstStyle/>
          <a:p>
            <a:r>
              <a:rPr lang="ja-JP" altLang="en-US" dirty="0" smtClean="0"/>
              <a:t/>
            </a:r>
            <a:br>
              <a:rPr lang="ja-JP" altLang="en-US" dirty="0" smtClean="0"/>
            </a:br>
            <a:r>
              <a:rPr lang="ja-JP" altLang="en-US" dirty="0" smtClean="0"/>
              <a:t/>
            </a:r>
            <a:br>
              <a:rPr lang="ja-JP" altLang="en-US" dirty="0" smtClean="0"/>
            </a:br>
            <a:endParaRPr lang="ja-JP" altLang="en-US" dirty="0"/>
          </a:p>
        </p:txBody>
      </p:sp>
      <p:sp>
        <p:nvSpPr>
          <p:cNvPr id="8" name="テキスト ボックス 7"/>
          <p:cNvSpPr txBox="1"/>
          <p:nvPr/>
        </p:nvSpPr>
        <p:spPr>
          <a:xfrm>
            <a:off x="4714876" y="1692180"/>
            <a:ext cx="3929090" cy="4893647"/>
          </a:xfrm>
          <a:prstGeom prst="rect">
            <a:avLst/>
          </a:prstGeom>
          <a:noFill/>
        </p:spPr>
        <p:txBody>
          <a:bodyPr wrap="square" rtlCol="0">
            <a:spAutoFit/>
          </a:bodyPr>
          <a:lstStyle/>
          <a:p>
            <a:pPr>
              <a:lnSpc>
                <a:spcPct val="150000"/>
              </a:lnSpc>
            </a:pPr>
            <a:r>
              <a:rPr lang="ja-JP" altLang="en-US" sz="1600" u="sng" dirty="0" smtClean="0"/>
              <a:t>香山 美子 </a:t>
            </a:r>
            <a:r>
              <a:rPr lang="en-US" altLang="ja-JP" sz="1600" u="sng" dirty="0" smtClean="0"/>
              <a:t>(</a:t>
            </a:r>
            <a:r>
              <a:rPr lang="ja-JP" altLang="en-US" sz="1600" u="sng" dirty="0" smtClean="0"/>
              <a:t>著</a:t>
            </a:r>
            <a:r>
              <a:rPr lang="en-US" altLang="ja-JP" sz="1600" u="sng" dirty="0" smtClean="0"/>
              <a:t>), </a:t>
            </a:r>
            <a:r>
              <a:rPr lang="ja-JP" altLang="en-US" sz="1600" u="sng" dirty="0" smtClean="0"/>
              <a:t>柿本 幸造 </a:t>
            </a:r>
            <a:r>
              <a:rPr lang="en-US" altLang="ja-JP" sz="1600" u="sng" dirty="0" smtClean="0"/>
              <a:t>(</a:t>
            </a:r>
            <a:r>
              <a:rPr lang="ja-JP" altLang="en-US" sz="1600" u="sng" dirty="0" smtClean="0"/>
              <a:t>イラスト</a:t>
            </a:r>
            <a:r>
              <a:rPr lang="en-US" altLang="ja-JP" sz="1600" u="sng" dirty="0" smtClean="0"/>
              <a:t>)</a:t>
            </a:r>
          </a:p>
          <a:p>
            <a:pPr>
              <a:lnSpc>
                <a:spcPct val="150000"/>
              </a:lnSpc>
            </a:pPr>
            <a:endParaRPr lang="en-US" altLang="ja-JP" sz="1600" u="sng" dirty="0"/>
          </a:p>
          <a:p>
            <a:pPr>
              <a:lnSpc>
                <a:spcPct val="150000"/>
              </a:lnSpc>
            </a:pPr>
            <a:r>
              <a:rPr lang="ja-JP" altLang="en-US" sz="1600" dirty="0"/>
              <a:t>ウサギさんが小さな椅子を作って、野原の木の下に置きました。</a:t>
            </a:r>
            <a:endParaRPr lang="en-US" altLang="ja-JP" sz="1600" dirty="0"/>
          </a:p>
          <a:p>
            <a:pPr>
              <a:lnSpc>
                <a:spcPct val="150000"/>
              </a:lnSpc>
            </a:pPr>
            <a:r>
              <a:rPr lang="ja-JP" altLang="en-US" sz="1600" dirty="0"/>
              <a:t>そばに「どうぞのいす」と書いた立て札も立てました。</a:t>
            </a:r>
            <a:endParaRPr lang="en-US" altLang="ja-JP" sz="1600" dirty="0"/>
          </a:p>
          <a:p>
            <a:pPr>
              <a:lnSpc>
                <a:spcPct val="150000"/>
              </a:lnSpc>
            </a:pPr>
            <a:r>
              <a:rPr lang="ja-JP" altLang="en-US" sz="1600" dirty="0"/>
              <a:t>はじめにやってきたロバさんは、椅子の上にドングリがいっぱい入ったカゴを置いて、ちょっと一休み。くうくうお昼寝。   そこへクマさん、キツネさん、リスさんと動物たちが次々とやってきて・・・</a:t>
            </a:r>
            <a:endParaRPr lang="en-US" altLang="ja-JP" sz="1600" dirty="0"/>
          </a:p>
          <a:p>
            <a:pPr>
              <a:lnSpc>
                <a:spcPct val="150000"/>
              </a:lnSpc>
            </a:pPr>
            <a:r>
              <a:rPr lang="en-US" altLang="ja-JP" sz="1600" u="sng" dirty="0" smtClean="0"/>
              <a:t> </a:t>
            </a:r>
          </a:p>
          <a:p>
            <a:pPr>
              <a:lnSpc>
                <a:spcPct val="150000"/>
              </a:lnSpc>
            </a:pPr>
            <a:endParaRPr lang="en-US" altLang="ja-JP" sz="1600" u="sng" dirty="0" smtClean="0"/>
          </a:p>
        </p:txBody>
      </p:sp>
      <p:pic>
        <p:nvPicPr>
          <p:cNvPr id="26626" name="Picture 2" descr="http://ec2.images-amazon.com/images/I/51n5lV9py8L._SS500_.jpg"/>
          <p:cNvPicPr>
            <a:picLocks noChangeAspect="1" noChangeArrowheads="1"/>
          </p:cNvPicPr>
          <p:nvPr/>
        </p:nvPicPr>
        <p:blipFill>
          <a:blip r:embed="rId3"/>
          <a:srcRect l="5999" r="5500"/>
          <a:stretch>
            <a:fillRect/>
          </a:stretch>
        </p:blipFill>
        <p:spPr bwMode="auto">
          <a:xfrm>
            <a:off x="357158" y="1357298"/>
            <a:ext cx="4214842" cy="47625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TotalTime>
  <Words>715</Words>
  <Application>Microsoft Office PowerPoint</Application>
  <PresentationFormat>画面に合わせる (4:3)</PresentationFormat>
  <Paragraphs>102</Paragraphs>
  <Slides>8</Slides>
  <Notes>6</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お話を学ぶ・語る・伝える 「忘れられない贈り物」</vt:lpstr>
      <vt:lpstr>「はじまりのはじまり」</vt:lpstr>
      <vt:lpstr>はじめに</vt:lpstr>
      <vt:lpstr>「木を植えた男」</vt:lpstr>
      <vt:lpstr>動画：「木を植えた男」（約20分）</vt:lpstr>
      <vt:lpstr>絵本「忘れられないおくりもの」</vt:lpstr>
      <vt:lpstr>絵本「おりのないどうぶつえん」</vt:lpstr>
      <vt:lpstr>絵本「どうぞのいす」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vera</dc:creator>
  <cp:lastModifiedBy>vera</cp:lastModifiedBy>
  <cp:revision>4</cp:revision>
  <dcterms:created xsi:type="dcterms:W3CDTF">2009-09-14T16:32:50Z</dcterms:created>
  <dcterms:modified xsi:type="dcterms:W3CDTF">2009-09-14T21:52:02Z</dcterms:modified>
</cp:coreProperties>
</file>